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4"/>
  </p:notesMasterIdLst>
  <p:sldIdLst>
    <p:sldId id="256" r:id="rId2"/>
    <p:sldId id="257" r:id="rId3"/>
    <p:sldId id="258" r:id="rId4"/>
    <p:sldId id="284" r:id="rId5"/>
    <p:sldId id="286" r:id="rId6"/>
    <p:sldId id="259" r:id="rId7"/>
    <p:sldId id="260" r:id="rId8"/>
    <p:sldId id="261" r:id="rId9"/>
    <p:sldId id="262" r:id="rId10"/>
    <p:sldId id="280" r:id="rId11"/>
    <p:sldId id="285" r:id="rId12"/>
    <p:sldId id="282" r:id="rId13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979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11D9D-BF0C-499E-0FAC-054BD3FD7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DB39BD-7E07-CFC8-7AE5-C7B07F49B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2BAB30-543B-9EBF-10C7-7911C2087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076B1-E639-ED9D-223F-816C247FCA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51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0410"/>
            <a:ext cx="10813067" cy="7838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998185"/>
            <a:ext cx="10813067" cy="54150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74" y="1606318"/>
            <a:ext cx="11268845" cy="479145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12FF42-78AA-43B7-BE38-617D6A986F75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159971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E1F764-5B01-7711-9CF1-7EA13A629701}"/>
              </a:ext>
            </a:extLst>
          </p:cNvPr>
          <p:cNvCxnSpPr>
            <a:cxnSpLocks/>
          </p:cNvCxnSpPr>
          <p:nvPr/>
        </p:nvCxnSpPr>
        <p:spPr>
          <a:xfrm flipH="1">
            <a:off x="0" y="639617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374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0221"/>
            <a:ext cx="10515600" cy="133046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04291"/>
            <a:ext cx="10515600" cy="41726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6D044F-5574-D6D7-2A47-5069E411C22F}"/>
              </a:ext>
            </a:extLst>
          </p:cNvPr>
          <p:cNvCxnSpPr>
            <a:cxnSpLocks/>
          </p:cNvCxnSpPr>
          <p:nvPr/>
        </p:nvCxnSpPr>
        <p:spPr>
          <a:xfrm flipH="1">
            <a:off x="0" y="1825625"/>
            <a:ext cx="12210293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17359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45" y="1480212"/>
            <a:ext cx="3849131" cy="287135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6" y="5410440"/>
            <a:ext cx="3849128" cy="1068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04414" cy="6859634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29501" y="6445997"/>
            <a:ext cx="295546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6650" y="6445997"/>
            <a:ext cx="135305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495F72-74F9-4C7D-96DC-BB7900DFF168}" type="datetime1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BE003B-9AA9-5AAB-16A3-CC8CD5997AAA}"/>
              </a:ext>
            </a:extLst>
          </p:cNvPr>
          <p:cNvCxnSpPr>
            <a:cxnSpLocks/>
          </p:cNvCxnSpPr>
          <p:nvPr/>
        </p:nvCxnSpPr>
        <p:spPr>
          <a:xfrm flipH="1">
            <a:off x="7206802" y="5031087"/>
            <a:ext cx="498519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CBC2A1-BC50-27CD-C764-435FA7A59ABD}"/>
              </a:ext>
            </a:extLst>
          </p:cNvPr>
          <p:cNvCxnSpPr>
            <a:cxnSpLocks/>
          </p:cNvCxnSpPr>
          <p:nvPr/>
        </p:nvCxnSpPr>
        <p:spPr>
          <a:xfrm>
            <a:off x="720680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508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222" y="1246912"/>
            <a:ext cx="8919556" cy="3050766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378" y="5345199"/>
            <a:ext cx="7289245" cy="11840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A186-7A3C-2849-F4A7-5B5565EB29E6}"/>
              </a:ext>
            </a:extLst>
          </p:cNvPr>
          <p:cNvCxnSpPr>
            <a:cxnSpLocks/>
          </p:cNvCxnSpPr>
          <p:nvPr/>
        </p:nvCxnSpPr>
        <p:spPr>
          <a:xfrm flipH="1">
            <a:off x="0" y="5016433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C7E87E-EC44-47F9-6172-5EEA03DE5D87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516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2D6AD5-6168-B411-89A9-90C82303B2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6DA0-2CB8-AFC5-DB06-AB923598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38087"/>
            <a:ext cx="8932653" cy="3312544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cap="all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16A9F-28B9-2207-66D3-D952EB7E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-789870"/>
            <a:ext cx="10515600" cy="638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F77F-C41D-1011-B9F4-A5DE814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75108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D507-925C-84B3-8F49-9F3B912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B4AE-32E8-CAFF-4A3C-6CBE4FFF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A0DE8-9E4B-D747-CB64-14B8DEDC02EA}"/>
              </a:ext>
            </a:extLst>
          </p:cNvPr>
          <p:cNvCxnSpPr>
            <a:cxnSpLocks/>
          </p:cNvCxnSpPr>
          <p:nvPr/>
        </p:nvCxnSpPr>
        <p:spPr>
          <a:xfrm flipH="1">
            <a:off x="0" y="136758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EB75EB-F27E-271A-C843-4096E1F19057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5239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D18C4-A1A8-6CA4-B4A2-0E9791DC7F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22507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9085" y="2249592"/>
            <a:ext cx="6100623" cy="3787062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A4DEF6-D0A5-424B-A38E-B8028C0E0D08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5620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D0A563-F018-FFF1-B911-D69E42CEEA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A2B1BE-7DDF-C8B4-6A46-21B5A0257D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364" y="1830708"/>
            <a:ext cx="5321063" cy="456392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B09C6DF-0139-4F07-BF9C-4309D0C9DCA6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DD64E6-257D-65B2-D2A7-6A1002E1E580}"/>
              </a:ext>
            </a:extLst>
          </p:cNvPr>
          <p:cNvCxnSpPr>
            <a:cxnSpLocks/>
          </p:cNvCxnSpPr>
          <p:nvPr/>
        </p:nvCxnSpPr>
        <p:spPr>
          <a:xfrm>
            <a:off x="5321065" y="1822345"/>
            <a:ext cx="0" cy="5035655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6276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1299"/>
            <a:ext cx="3689927" cy="1486906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515" y="2780147"/>
            <a:ext cx="6567049" cy="33598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F5C1EC-3A2D-2E51-65A6-6155B3776C4A}"/>
              </a:ext>
            </a:extLst>
          </p:cNvPr>
          <p:cNvCxnSpPr>
            <a:cxnSpLocks/>
          </p:cNvCxnSpPr>
          <p:nvPr/>
        </p:nvCxnSpPr>
        <p:spPr>
          <a:xfrm flipH="1">
            <a:off x="0" y="239797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97FEE4-9B7E-CE58-4AA3-EC6E3E1861F3}"/>
              </a:ext>
            </a:extLst>
          </p:cNvPr>
          <p:cNvCxnSpPr>
            <a:cxnSpLocks/>
          </p:cNvCxnSpPr>
          <p:nvPr/>
        </p:nvCxnSpPr>
        <p:spPr>
          <a:xfrm>
            <a:off x="446924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06593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60">
          <p15:clr>
            <a:srgbClr val="FBAE40"/>
          </p15:clr>
        </p15:guide>
        <p15:guide id="4" pos="2928">
          <p15:clr>
            <a:srgbClr val="FBAE40"/>
          </p15:clr>
        </p15:guide>
        <p15:guide id="5" pos="47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473"/>
            <a:ext cx="3664107" cy="386405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349" y="720473"/>
            <a:ext cx="6309360" cy="5303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AC6891-86BE-FF41-E94E-AB97BFFB2322}"/>
              </a:ext>
            </a:extLst>
          </p:cNvPr>
          <p:cNvCxnSpPr>
            <a:cxnSpLocks/>
          </p:cNvCxnSpPr>
          <p:nvPr/>
        </p:nvCxnSpPr>
        <p:spPr>
          <a:xfrm>
            <a:off x="464346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1E503-5C8D-3CDA-5CC2-A56B4F2A619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48336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1995" y="559483"/>
            <a:ext cx="6825541" cy="1009652"/>
          </a:xfrm>
        </p:spPr>
        <p:txBody>
          <a:bodyPr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421943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994" y="2083837"/>
            <a:ext cx="6825545" cy="4032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81144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423739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4425535" y="1810995"/>
            <a:ext cx="7750205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73398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44" y="669386"/>
            <a:ext cx="7231413" cy="10058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994" y="-5468"/>
            <a:ext cx="4011836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644" y="1812385"/>
            <a:ext cx="7231407" cy="442385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4080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00921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11868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0728"/>
            <a:ext cx="7281067" cy="10058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3728"/>
            <a:ext cx="7281061" cy="442385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5489" y="-6369"/>
            <a:ext cx="3996512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818828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679211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8485"/>
            <a:ext cx="6369370" cy="10058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1484"/>
            <a:ext cx="6360897" cy="42921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77100" y="-8466"/>
            <a:ext cx="4914895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727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20233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145"/>
            <a:ext cx="4000497" cy="16797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2880"/>
            <a:ext cx="4000497" cy="37894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3323" y="0"/>
            <a:ext cx="733867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40005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849331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38127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922" y="458144"/>
            <a:ext cx="3909536" cy="148587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6839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9922" y="2463789"/>
            <a:ext cx="3909534" cy="356109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67EAFE-BA64-2156-9780-AA400F6F3026}"/>
              </a:ext>
            </a:extLst>
          </p:cNvPr>
          <p:cNvCxnSpPr>
            <a:cxnSpLocks/>
          </p:cNvCxnSpPr>
          <p:nvPr/>
        </p:nvCxnSpPr>
        <p:spPr>
          <a:xfrm>
            <a:off x="727134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F2342-86AA-3EA4-EB3B-2DB8D68315E6}"/>
              </a:ext>
            </a:extLst>
          </p:cNvPr>
          <p:cNvCxnSpPr>
            <a:cxnSpLocks/>
          </p:cNvCxnSpPr>
          <p:nvPr/>
        </p:nvCxnSpPr>
        <p:spPr>
          <a:xfrm flipH="1">
            <a:off x="7227420" y="2212509"/>
            <a:ext cx="493532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26568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959530"/>
            <a:ext cx="3512409" cy="2199864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B441162-7125-E1E0-1B82-FCC1AB8422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57" y="-1"/>
            <a:ext cx="12192000" cy="364897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3613" y="3959529"/>
            <a:ext cx="7011183" cy="236954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6445997"/>
            <a:ext cx="3543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F81FBD-8D67-B5E4-E22E-74E98EF89F80}"/>
              </a:ext>
            </a:extLst>
          </p:cNvPr>
          <p:cNvCxnSpPr>
            <a:cxnSpLocks/>
          </p:cNvCxnSpPr>
          <p:nvPr/>
        </p:nvCxnSpPr>
        <p:spPr>
          <a:xfrm>
            <a:off x="4290210" y="3648976"/>
            <a:ext cx="0" cy="3209024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92870-1B48-2935-21E8-3BC6F474C661}"/>
              </a:ext>
            </a:extLst>
          </p:cNvPr>
          <p:cNvCxnSpPr>
            <a:cxnSpLocks/>
          </p:cNvCxnSpPr>
          <p:nvPr/>
        </p:nvCxnSpPr>
        <p:spPr>
          <a:xfrm flipH="1">
            <a:off x="-857" y="365470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578848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7072"/>
            <a:ext cx="4958078" cy="1225485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2182"/>
            <a:ext cx="5758172" cy="454645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142" y="377072"/>
            <a:ext cx="5558655" cy="57974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575817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42182"/>
            <a:ext cx="5758174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283619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407360"/>
            <a:ext cx="3543299" cy="1732820"/>
          </a:xfrm>
        </p:spPr>
        <p:txBody>
          <a:bodyPr anchor="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466598"/>
            <a:ext cx="4460008" cy="3601433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635" y="788704"/>
            <a:ext cx="6730614" cy="53858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5433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4068031"/>
            <a:ext cx="446000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446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D58D1-F636-9620-582E-41FBB707092B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68595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1F6A87-CC7B-D4BD-1F6A-C3948971C3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8720" y="5264780"/>
            <a:ext cx="9811512" cy="109728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10000"/>
              </a:lnSpc>
              <a:defRPr lang="en-US" sz="2800" cap="all" spc="100" baseline="0" dirty="0">
                <a:solidFill>
                  <a:schemeClr val="tx2">
                    <a:lumMod val="9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76656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C8F0CD-CD54-4D81-AA2E-F53EC757E087}" type="datetime1">
              <a:rPr lang="en-US" smtClean="0"/>
              <a:t>10/20/2026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DE133-B5D6-A1C0-6BC9-C723D008EC0E}"/>
              </a:ext>
            </a:extLst>
          </p:cNvPr>
          <p:cNvCxnSpPr>
            <a:cxnSpLocks/>
          </p:cNvCxnSpPr>
          <p:nvPr/>
        </p:nvCxnSpPr>
        <p:spPr>
          <a:xfrm flipH="1">
            <a:off x="0" y="501866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913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FB4D75-C478-D736-9A5A-B64DEA2410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93103" y="1493520"/>
            <a:ext cx="8805794" cy="3911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5400" b="0">
                <a:solidFill>
                  <a:schemeClr val="tx2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4800" b="0">
                <a:solidFill>
                  <a:schemeClr val="tx2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4400" b="0">
                <a:solidFill>
                  <a:schemeClr val="tx2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4000" b="0">
                <a:solidFill>
                  <a:schemeClr val="tx2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36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47212-589F-3A5C-2FF7-4E576B86E3A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E2472-A2D0-B3C4-1592-E709B2EC9AD6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95E0B8-C6C3-8095-D53F-FB618E39D7CE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D2DF78-237E-1E21-906C-273460F55F55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945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7DCC75-46A1-9953-9459-89672E9805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5549186"/>
            <a:ext cx="9199563" cy="6531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62100" y="823913"/>
            <a:ext cx="9199563" cy="3614737"/>
          </a:xfrm>
        </p:spPr>
        <p:txBody>
          <a:bodyPr anchor="ctr">
            <a:normAutofit/>
          </a:bodyPr>
          <a:lstStyle>
            <a:lvl1pPr marL="182880" indent="-182880">
              <a:buNone/>
              <a:defRPr sz="400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1338F2-C5CE-45A7-7748-138B348BA1E7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4CFB94-8AB3-65DB-0B12-EC4F7DAAEBF7}"/>
              </a:ext>
            </a:extLst>
          </p:cNvPr>
          <p:cNvCxnSpPr>
            <a:cxnSpLocks/>
          </p:cNvCxnSpPr>
          <p:nvPr/>
        </p:nvCxnSpPr>
        <p:spPr>
          <a:xfrm flipH="1">
            <a:off x="0" y="504372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258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7BF6-CDFA-AAF4-F7FD-F4F8D06F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5309"/>
            <a:ext cx="11277600" cy="9144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B1904-05A3-AF54-90B7-8B4E5E9BFC6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5613" y="1677988"/>
            <a:ext cx="5181600" cy="44989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15555F-2C1E-04D7-CE37-D06ABFB568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3200" y="1677988"/>
            <a:ext cx="5180013" cy="44989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08197-F703-726D-4372-C7520052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FAA39-5E1E-3A94-5A04-C36BA19E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80595-19B6-01B9-FCF5-F94B0C1B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C5098A-8A29-951C-ABCF-B4C329C3A94F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A1D01-2B46-73F0-8DC7-926AA95F7DFC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43475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27A1-B3E2-4312-9475-76586DB1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6838"/>
            <a:ext cx="11274552" cy="914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D6984-5D8F-6F35-3DC2-352D46E75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475623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D5136-48A0-D788-8CE2-627309A00EC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522538"/>
            <a:ext cx="5178425" cy="380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7CEA6-7FDB-2A72-485B-D38A79C18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6248" y="1475622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4D723F-4492-3B3B-CE74-0959714EEB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6375" y="2522538"/>
            <a:ext cx="5175249" cy="38068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FA108E0-63AE-4B5C-404F-AD0FEC4A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2E2EB77-3CF8-CDC9-D0D4-1AC07FC5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918C09E-FCA3-F1F6-7408-40D98FCE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4F547E-1AC1-2FFD-3E17-DC3F25B07823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95E25D-D4B1-2002-F8AB-8B987C1683D9}"/>
              </a:ext>
            </a:extLst>
          </p:cNvPr>
          <p:cNvCxnSpPr>
            <a:cxnSpLocks/>
          </p:cNvCxnSpPr>
          <p:nvPr/>
        </p:nvCxnSpPr>
        <p:spPr>
          <a:xfrm flipH="1">
            <a:off x="0" y="226812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35EA16-C700-BA75-F075-2E4BC3EAFBE2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414544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15299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1370D-0A93-44DD-E049-EF3265B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F00A2-5853-30A7-62F5-7C7CB5A2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E97DA-A7DF-E3FF-8937-F6A36D17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12357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319627-2791-E32D-91B0-857B27F822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11122508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3528206"/>
            <a:ext cx="11122509" cy="275425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276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CD7571-736E-B4CB-34E0-C8B31B5A98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6768193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3528206"/>
            <a:ext cx="6768193" cy="1794899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227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968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7148D-D60C-3359-4AC2-15A43E22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1"/>
            <a:ext cx="10515600" cy="1157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8731C-FCAE-A05A-5A11-57005B86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52E70-B2DF-717F-6373-70A688FAD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215E5-6146-14C5-665E-EF04630D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8FA3A-8706-3F4B-41CC-B024431F6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3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  <p:sldLayoutId id="2147483732" r:id="rId24"/>
    <p:sldLayoutId id="2147483733" r:id="rId25"/>
    <p:sldLayoutId id="2147483734" r:id="rId26"/>
    <p:sldLayoutId id="2147483735" r:id="rId27"/>
    <p:sldLayoutId id="2147483736" r:id="rId2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08">
          <p15:clr>
            <a:srgbClr val="F26B43"/>
          </p15:clr>
        </p15:guide>
        <p15:guide id="3" pos="4872">
          <p15:clr>
            <a:srgbClr val="F26B43"/>
          </p15:clr>
        </p15:guide>
        <p15:guide id="4" pos="5160">
          <p15:clr>
            <a:srgbClr val="F26B43"/>
          </p15:clr>
        </p15:guide>
        <p15:guide id="5" pos="2520">
          <p15:clr>
            <a:srgbClr val="F26B43"/>
          </p15:clr>
        </p15:guide>
        <p15:guide id="6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852160"/>
            <a:ext cx="12188952" cy="1005840"/>
          </a:xfrm>
          <a:prstGeom prst="rect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822960" y="237744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Академической Мобильности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22960" y="42062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9BA6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университет информационных технологий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22960" y="60807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семестр 2026–2027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Академическая мобильность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914400"/>
            <a:ext cx="56692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зарубежном вузе-партнёре в течение </a:t>
            </a:r>
            <a:r>
              <a:rPr lang="en-US" sz="1800" dirty="0" err="1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</a:t>
            </a:r>
            <a:r>
              <a:rPr lang="en-US" sz="18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dirty="0" err="1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семестра</a:t>
            </a:r>
            <a:r>
              <a:rPr lang="en-US" sz="18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2468880"/>
            <a:ext cx="4480560" cy="3291840"/>
          </a:xfrm>
          <a:prstGeom prst="roundRect">
            <a:avLst>
              <a:gd name="adj" fmla="val 4167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14400" y="2505111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Дедлайн подачи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2926080"/>
            <a:ext cx="3749040" cy="969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br>
              <a:rPr lang="ru-RU" sz="1800" b="1" dirty="0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1800" b="1" dirty="0" err="1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</a:t>
            </a:r>
            <a:r>
              <a:rPr lang="en-US" sz="1800" b="1" dirty="0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b="1" dirty="0" err="1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семестр</a:t>
            </a:r>
            <a:r>
              <a:rPr lang="en-US" sz="1800" b="1" dirty="0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r>
              <a:rPr lang="ru-RU" sz="2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– ноябрь</a:t>
            </a:r>
            <a:r>
              <a:rPr lang="en-US" sz="2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143000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999510-04BD-FB69-B7C6-FAC403A3E8D9}"/>
              </a:ext>
            </a:extLst>
          </p:cNvPr>
          <p:cNvSpPr txBox="1"/>
          <p:nvPr/>
        </p:nvSpPr>
        <p:spPr>
          <a:xfrm>
            <a:off x="5670430" y="2222867"/>
            <a:ext cx="630821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455295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Требования к кандидатам: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хорошая академическая успеваемость (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GPA </a:t>
            </a:r>
            <a:r>
              <a:rPr lang="kk-KZ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выше 3,0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отсутствие академических задолженностей;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знание английского языка (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Upper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intermediate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;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высокая мотивация к обучению и личностному развитию.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Финансовые условия: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Обучение — бесплатное.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Студенты самостоятельно оплачивают проживание, транспортные расходы, визовое оформление и медицинское страхование.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Необходимые документы: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заявление на имя </a:t>
            </a:r>
            <a:r>
              <a:rPr lang="kk-KZ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Ректора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транскрипт на английском языке;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мотивационное письмо на английском языке;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рекомендательное письмо от преподавателя кафедры;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копия паспорта;</a:t>
            </a:r>
          </a:p>
          <a:p>
            <a:pPr>
              <a:buNone/>
              <a:tabLst>
                <a:tab pos="4552950" algn="l"/>
              </a:tabLs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сертификат, подтверждающий уровень владения английским языком, при наличии, или справка с кафедры.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3E94D83B-6753-827B-CBF0-83AF603871B5}"/>
              </a:ext>
            </a:extLst>
          </p:cNvPr>
          <p:cNvSpPr/>
          <p:nvPr/>
        </p:nvSpPr>
        <p:spPr>
          <a:xfrm>
            <a:off x="914400" y="4108475"/>
            <a:ext cx="3749040" cy="969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br>
              <a:rPr lang="ru-RU" sz="1800" b="1" dirty="0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ru-RU" sz="1800" b="1" dirty="0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</a:t>
            </a:r>
            <a:r>
              <a:rPr lang="en-US" sz="1800" b="1" dirty="0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b="1" dirty="0" err="1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семестр</a:t>
            </a:r>
            <a:r>
              <a:rPr lang="en-US" sz="1800" b="1" dirty="0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
</a:t>
            </a:r>
            <a:r>
              <a:rPr lang="ru-RU" sz="2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– март</a:t>
            </a:r>
            <a:r>
              <a:rPr lang="en-US" sz="2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мне это нужно?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737360"/>
            <a:ext cx="5120640" cy="4114800"/>
          </a:xfrm>
          <a:prstGeom prst="roundRect">
            <a:avLst>
              <a:gd name="adj" fmla="val 3333"/>
            </a:avLst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1188720" y="196596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программа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188720" y="2514600"/>
            <a:ext cx="448056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новой культурой и страной</a:t>
            </a:r>
            <a:endParaRPr lang="en-US" sz="17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Networking</a:t>
            </a:r>
            <a:endParaRPr lang="en-US" sz="17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и практика</a:t>
            </a:r>
            <a:endParaRPr lang="en-US" sz="17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обучения</a:t>
            </a:r>
            <a:endParaRPr lang="en-US" sz="17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навыки и компетенции</a:t>
            </a:r>
            <a:endParaRPr lang="en-US" sz="17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делать исследования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217920" y="1737360"/>
            <a:ext cx="5120640" cy="4114800"/>
          </a:xfrm>
          <a:prstGeom prst="roundRect">
            <a:avLst>
              <a:gd name="adj" fmla="val 3333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6583680" y="196596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что мне это даст?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583680" y="2514600"/>
            <a:ext cx="448056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себе</a:t>
            </a:r>
            <a:endParaRPr lang="en-US" sz="17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самостоятельность</a:t>
            </a:r>
            <a:endParaRPr lang="en-US" sz="17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</a:t>
            </a:r>
            <a:endParaRPr lang="en-US" sz="17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языка</a:t>
            </a:r>
            <a:endParaRPr lang="en-US" sz="17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коммуникации</a:t>
            </a:r>
            <a:endParaRPr lang="en-US" sz="17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7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Стрессоустойчивость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143000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0BC4C6-A228-4F3D-EBA3-132DC7DA7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">
            <a:extLst>
              <a:ext uri="{FF2B5EF4-FFF2-40B4-BE49-F238E27FC236}">
                <a16:creationId xmlns:a16="http://schemas.microsoft.com/office/drawing/2014/main" id="{EABBCECC-96B8-93B6-5204-DD546E669FCE}"/>
              </a:ext>
            </a:extLst>
          </p:cNvPr>
          <p:cNvSpPr/>
          <p:nvPr/>
        </p:nvSpPr>
        <p:spPr>
          <a:xfrm>
            <a:off x="529661" y="1280159"/>
            <a:ext cx="5888392" cy="4810089"/>
          </a:xfrm>
          <a:prstGeom prst="roundRect">
            <a:avLst>
              <a:gd name="adj" fmla="val 3333"/>
            </a:avLst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E3DDE1B-05A3-89F7-C67E-FE5A60442B56}"/>
              </a:ext>
            </a:extLst>
          </p:cNvPr>
          <p:cNvSpPr/>
          <p:nvPr/>
        </p:nvSpPr>
        <p:spPr>
          <a:xfrm>
            <a:off x="822960" y="36834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ДДП (Двойной Диплом)</a:t>
            </a:r>
            <a:endParaRPr lang="en-US" sz="3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E03C25F-3D2D-681E-333E-BD608B8EBC73}"/>
              </a:ext>
            </a:extLst>
          </p:cNvPr>
          <p:cNvSpPr/>
          <p:nvPr/>
        </p:nvSpPr>
        <p:spPr>
          <a:xfrm>
            <a:off x="529661" y="2372264"/>
            <a:ext cx="5669280" cy="28139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ru-RU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Вузы-партнёры, схемы и дедлайны подачи заявок: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Hof University of Applied Sciences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(3+1)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Nomination</a:t>
            </a:r>
            <a:r>
              <a:rPr lang="ru-RU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 сентября – 31 октября 2026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</a:t>
            </a:r>
            <a:r>
              <a:rPr lang="ru-RU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5–30 ноября 2026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VSB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Technical University of Ostrava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(3+1)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(На следующий учебный год 2027-2028)</a:t>
            </a:r>
            <a:br>
              <a:rPr lang="ru-RU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Срок подачи заявок: 30 сентября 2026 г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Требования к кандидатам: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хорошая академическая успеваемость (GPA выше 3,0);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отсутствие академических задолженностей;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знание английского языка (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Upper-Intermediate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для некоторых вузов — выше);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высокая мотивация к обучению и личностному развитию.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Необходимые документы: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заявление на имя Ректора;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транскрипт на английском языке;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мотивационное письмо на английском языке;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рекомендательное письмо от преподавателя кафедры;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копия паспорта;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сертификат, подтверждающий уровень владения английским языком, при наличии, или справка с кафедры.</a:t>
            </a:r>
          </a:p>
          <a:p>
            <a:endParaRPr lang="ru-RU" sz="14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6654EEF-76C2-B72F-F773-C9AF81BF1AA2}"/>
              </a:ext>
            </a:extLst>
          </p:cNvPr>
          <p:cNvSpPr/>
          <p:nvPr/>
        </p:nvSpPr>
        <p:spPr>
          <a:xfrm>
            <a:off x="6949440" y="1737360"/>
            <a:ext cx="4480560" cy="3291840"/>
          </a:xfrm>
          <a:prstGeom prst="roundRect">
            <a:avLst>
              <a:gd name="adj" fmla="val 4167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C174841-1A8F-C717-AC3D-5C06450B2DE0}"/>
              </a:ext>
            </a:extLst>
          </p:cNvPr>
          <p:cNvSpPr/>
          <p:nvPr/>
        </p:nvSpPr>
        <p:spPr>
          <a:xfrm>
            <a:off x="7315200" y="2603021"/>
            <a:ext cx="374904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Финансовые условия:</a:t>
            </a:r>
            <a:b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Условия обучения по программам ДДП различаются в зависимости от вуза-партнёра — по некоторым направлениям обучение бесплатное, по другим предусмотрена оплата (точная стоимость уточняется индивидуально по каждому вузу). Проживание, транспортные расходы, визовое оформление и медицинское страхование студенты оплачивают самостоятельно.</a:t>
            </a:r>
          </a:p>
          <a:p>
            <a:r>
              <a:rPr lang="en-US" sz="2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76CCD21-29FA-E576-AFA2-78641389D9D7}"/>
              </a:ext>
            </a:extLst>
          </p:cNvPr>
          <p:cNvSpPr/>
          <p:nvPr/>
        </p:nvSpPr>
        <p:spPr>
          <a:xfrm>
            <a:off x="1143000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30067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87F0A9-DF0C-A5D2-2CE2-C579C3B0D63F}"/>
              </a:ext>
            </a:extLst>
          </p:cNvPr>
          <p:cNvSpPr txBox="1"/>
          <p:nvPr/>
        </p:nvSpPr>
        <p:spPr>
          <a:xfrm>
            <a:off x="511115" y="1354586"/>
            <a:ext cx="4845889" cy="4411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VSB –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Technical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University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Ostrava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Чехия — 3+1 (Принимаются на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след.учебный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год)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года обучения в МУИТ;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года в VSB–TUO;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Обучение в VSB–TUO — на платной основе</a:t>
            </a: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Стоимость обучения: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50 000 CZK/семестр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</a:pPr>
            <a:b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Признание образования: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для поступления на ДДП VŠB–TUO проводит оценку иностранного образования в рамках приемной процедуры. Стоимость —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800 CZK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kk-KZ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Кто может участвовать в программе: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6В06110 - Программная инженерия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A17348-333C-1D21-431C-039C345036C2}"/>
              </a:ext>
            </a:extLst>
          </p:cNvPr>
          <p:cNvSpPr txBox="1"/>
          <p:nvPr/>
        </p:nvSpPr>
        <p:spPr>
          <a:xfrm>
            <a:off x="5963009" y="1339197"/>
            <a:ext cx="6094562" cy="4442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Hof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University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Applied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Sciences, Германия — 3+1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года обучения в МУИТ;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год в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Hof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University;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Обучение в </a:t>
            </a:r>
            <a:r>
              <a:rPr lang="ru-RU" sz="18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Hof</a:t>
            </a: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University — на бесплатной основе.</a:t>
            </a:r>
          </a:p>
          <a:p>
            <a:pPr algn="just">
              <a:lnSpc>
                <a:spcPct val="100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Кто может участвовать в программе: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6В06304 — Компьютерная безопасность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6В06306 — Сетевая безопасность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6В06305 — Аппаратные средства защиты информации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6В06110 — Программная инженерия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6В06106 — Вычислительная техника и программное обеспечение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E0FED7AA-B7B5-C766-4F89-E0E6785319BC}"/>
              </a:ext>
            </a:extLst>
          </p:cNvPr>
          <p:cNvSpPr/>
          <p:nvPr/>
        </p:nvSpPr>
        <p:spPr>
          <a:xfrm>
            <a:off x="822960" y="36834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ДДП (Двойной Диплом)</a:t>
            </a:r>
            <a:endParaRPr lang="en-US" sz="3200" dirty="0"/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BA1A8782-A134-B307-75BE-F00E01B5857A}"/>
              </a:ext>
            </a:extLst>
          </p:cNvPr>
          <p:cNvSpPr/>
          <p:nvPr/>
        </p:nvSpPr>
        <p:spPr>
          <a:xfrm>
            <a:off x="0" y="5852160"/>
            <a:ext cx="12188952" cy="1005840"/>
          </a:xfrm>
          <a:prstGeom prst="rect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9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сделать?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2194560"/>
            <a:ext cx="2103120" cy="3291840"/>
          </a:xfrm>
          <a:prstGeom prst="roundRect">
            <a:avLst>
              <a:gd name="adj" fmla="val 5217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22960" y="2423160"/>
            <a:ext cx="2103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60120" y="3291840"/>
            <a:ext cx="18288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страну и вуз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063240" y="2194560"/>
            <a:ext cx="2103120" cy="3291840"/>
          </a:xfrm>
          <a:prstGeom prst="roundRect">
            <a:avLst>
              <a:gd name="adj" fmla="val 5217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3063240" y="2423160"/>
            <a:ext cx="2103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4E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3200400" y="3291840"/>
            <a:ext cx="18288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документы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303520" y="2194560"/>
            <a:ext cx="2103120" cy="3291840"/>
          </a:xfrm>
          <a:prstGeom prst="roundRect">
            <a:avLst>
              <a:gd name="adj" fmla="val 5217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5303520" y="2423160"/>
            <a:ext cx="2103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886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5440680" y="3291840"/>
            <a:ext cx="18288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Подать документы в ДМС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43800" y="2194560"/>
            <a:ext cx="2103120" cy="3291840"/>
          </a:xfrm>
          <a:prstGeom prst="roundRect">
            <a:avLst>
              <a:gd name="adj" fmla="val 5217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3" name="Text 11"/>
          <p:cNvSpPr/>
          <p:nvPr/>
        </p:nvSpPr>
        <p:spPr>
          <a:xfrm>
            <a:off x="7543800" y="2423160"/>
            <a:ext cx="2103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817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7680960" y="3291840"/>
            <a:ext cx="18288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Пройти </a:t>
            </a:r>
            <a:r>
              <a:rPr lang="en-US" sz="1500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Конкурсную</a:t>
            </a:r>
            <a:r>
              <a:rPr lang="en-US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Комиссию</a:t>
            </a:r>
            <a:r>
              <a:rPr lang="en-US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</a:t>
            </a:r>
            <a:r>
              <a:rPr lang="ru-RU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необходимости)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784080" y="2194560"/>
            <a:ext cx="2103120" cy="3291840"/>
          </a:xfrm>
          <a:prstGeom prst="roundRect">
            <a:avLst>
              <a:gd name="adj" fmla="val 5217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9784080" y="2423160"/>
            <a:ext cx="2103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4E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9921240" y="3291840"/>
            <a:ext cx="18288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 пройти обучение и </a:t>
            </a:r>
            <a:r>
              <a:rPr lang="ru-RU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принести</a:t>
            </a:r>
            <a:r>
              <a:rPr lang="en-US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5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необходимые документы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143000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Университеты-партнёры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554480"/>
            <a:ext cx="109728" cy="320040"/>
          </a:xfrm>
          <a:prstGeom prst="rect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1005840" y="153619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22960" y="1920240"/>
            <a:ext cx="37490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Hof University (Германия)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Dortmund UAS (Германия)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Schmalkalden University (Германия)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 Mickiewicz University (Польша)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Poznan University of Technology (Польша)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VSB-TUO (Чехия)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of Debrecen (Венгрия)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of Žilina (</a:t>
            </a:r>
            <a:r>
              <a:rPr lang="en-US" sz="1050" dirty="0" err="1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Словакия</a:t>
            </a: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709160" y="1554480"/>
            <a:ext cx="109728" cy="320040"/>
          </a:xfrm>
          <a:prstGeom prst="rect">
            <a:avLst/>
          </a:prstGeom>
          <a:solidFill>
            <a:srgbClr val="E8863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4892040" y="153619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709160" y="1920240"/>
            <a:ext cx="37490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Istanbul Aydin University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Haliç University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 err="1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Yeditepe</a:t>
            </a: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University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Karadeniz Technical University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Istanbul Gedik University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595360" y="1554480"/>
            <a:ext cx="109728" cy="320040"/>
          </a:xfrm>
          <a:prstGeom prst="rect">
            <a:avLst/>
          </a:prstGeom>
          <a:solidFill>
            <a:srgbClr val="1F4E7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8778240" y="153619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595360" y="1920240"/>
            <a:ext cx="37490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UiTM MARA (Малайзия)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INTI International University (Малайзия)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Universiti Putra Malaysia (Малайзия)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Universiti Tenaga Nasional / UNITEN (Малайзия)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22960" y="4114800"/>
            <a:ext cx="109728" cy="320040"/>
          </a:xfrm>
          <a:prstGeom prst="rect">
            <a:avLst/>
          </a:prstGeom>
          <a:solidFill>
            <a:srgbClr val="8F0F4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1005840" y="409651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Южная Корея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2960" y="4480560"/>
            <a:ext cx="37490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 University (Азербайджан)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Caucasus University (Грузия)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Inha University (Юж. Корея)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Gachon University (Юж. </a:t>
            </a:r>
            <a:r>
              <a:rPr lang="en-US" sz="1050" dirty="0" err="1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Корея</a:t>
            </a: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709160" y="4114800"/>
            <a:ext cx="109728" cy="320040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4892040" y="409651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Китай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709160" y="4480560"/>
            <a:ext cx="37490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Innopolis University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ИТМО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Shanghai University of Engineering Science (SUES)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Xi'an Jiaotong University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Northwestern Polytechnical University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595360" y="4114800"/>
            <a:ext cx="109728" cy="320040"/>
          </a:xfrm>
          <a:prstGeom prst="rect">
            <a:avLst/>
          </a:prstGeom>
          <a:solidFill>
            <a:srgbClr val="9CA3A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8778240" y="409651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Прочее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595360" y="4480560"/>
            <a:ext cx="37490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Marshall University (США)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1143000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документов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457200" cy="457200"/>
          </a:xfrm>
          <a:prstGeom prst="ellipse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463040" y="1856232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Заявление на </a:t>
            </a:r>
            <a:r>
              <a:rPr lang="en-US" sz="1800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</a:t>
            </a:r>
            <a:r>
              <a:rPr lang="en-US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Президента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2542032"/>
            <a:ext cx="457200" cy="457200"/>
          </a:xfrm>
          <a:prstGeom prst="ellipse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822960" y="25420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463040" y="2542032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Транскрипт</a:t>
            </a:r>
            <a:r>
              <a:rPr lang="ru-RU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 Офис регистраторе (313 </a:t>
            </a:r>
            <a:r>
              <a:rPr lang="ru-RU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</a:t>
            </a:r>
            <a:r>
              <a:rPr lang="ru-RU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</a:t>
            </a:r>
            <a:r>
              <a:rPr lang="ru-RU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корпус) с печатью и подписями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3255264"/>
            <a:ext cx="457200" cy="457200"/>
          </a:xfrm>
          <a:prstGeom prst="ellipse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822960" y="325526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63040" y="3282696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Подтверждающий документ знания </a:t>
            </a:r>
            <a:r>
              <a:rPr lang="en-US" sz="1800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английского</a:t>
            </a:r>
            <a:r>
              <a:rPr lang="en-US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языка</a:t>
            </a:r>
            <a:r>
              <a:rPr lang="ru-RU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</a:t>
            </a:r>
            <a:r>
              <a:rPr lang="en-US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IELTS, TOEFL </a:t>
            </a:r>
            <a:r>
              <a:rPr lang="ru-RU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 справка с кафедры языков)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22960" y="3968496"/>
            <a:ext cx="457200" cy="457200"/>
          </a:xfrm>
          <a:prstGeom prst="ellipse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22960" y="396849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463040" y="3995928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Рекомендательное письмо от Декана / Завкафедрой / </a:t>
            </a:r>
            <a:r>
              <a:rPr lang="en-US" sz="1800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преподавателя</a:t>
            </a:r>
            <a:r>
              <a:rPr lang="en-US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кафедры (на английском)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22960" y="4681728"/>
            <a:ext cx="457200" cy="457200"/>
          </a:xfrm>
          <a:prstGeom prst="ellipse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822960" y="46817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463040" y="470916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Мотивационное</a:t>
            </a:r>
            <a:r>
              <a:rPr lang="en-US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</a:t>
            </a:r>
            <a:r>
              <a:rPr lang="ru-RU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(на английском)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22960" y="5394960"/>
            <a:ext cx="457200" cy="457200"/>
          </a:xfrm>
          <a:prstGeom prst="ellipse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822960" y="53949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463040" y="5422392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Копия паспорта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143000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ru-RU" sz="3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 </a:t>
            </a:r>
            <a:r>
              <a:rPr lang="ru-RU" sz="3200" b="1" dirty="0" err="1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</a:t>
            </a:r>
            <a:r>
              <a:rPr lang="ru-RU" sz="3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3383280" cy="3840480"/>
          </a:xfrm>
          <a:prstGeom prst="roundRect">
            <a:avLst>
              <a:gd name="adj" fmla="val 3243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3383280" cy="109728"/>
          </a:xfrm>
          <a:prstGeom prst="rect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097280" y="2148840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деканате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97280" y="2834640"/>
            <a:ext cx="28346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 err="1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</a:t>
            </a:r>
            <a:r>
              <a:rPr lang="en-US" sz="15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ИУП для АМ (Индивидуальный учебный план)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34840" y="1828800"/>
            <a:ext cx="3383280" cy="3840480"/>
          </a:xfrm>
          <a:prstGeom prst="roundRect">
            <a:avLst>
              <a:gd name="adj" fmla="val 3243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4434840" y="1828800"/>
            <a:ext cx="3383280" cy="109728"/>
          </a:xfrm>
          <a:prstGeom prst="rect">
            <a:avLst/>
          </a:prstGeom>
          <a:solidFill>
            <a:srgbClr val="1F4E7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4709160" y="2148840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военной кафедре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709160" y="2834640"/>
            <a:ext cx="28346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kk-KZ" sz="15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Написать заявление на</a:t>
            </a:r>
            <a:r>
              <a:rPr lang="en-US" sz="15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kk-KZ" sz="15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отсрочку 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046720" y="1828800"/>
            <a:ext cx="3383280" cy="3840480"/>
          </a:xfrm>
          <a:prstGeom prst="roundRect">
            <a:avLst>
              <a:gd name="adj" fmla="val 3243"/>
            </a:avLst>
          </a:prstGeom>
          <a:solidFill>
            <a:srgbClr val="F7F4F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8046720" y="1828800"/>
            <a:ext cx="3383280" cy="109728"/>
          </a:xfrm>
          <a:prstGeom prst="rect">
            <a:avLst/>
          </a:prstGeom>
          <a:solidFill>
            <a:srgbClr val="E8863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321040" y="2148840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приезду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321040" y="2834640"/>
            <a:ext cx="28346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ru-RU" sz="15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Принести</a:t>
            </a:r>
            <a:r>
              <a:rPr lang="en-US" sz="15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5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(Трехсторонний, </a:t>
            </a:r>
            <a:r>
              <a:rPr lang="en-US" sz="15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agreement</a:t>
            </a:r>
            <a:r>
              <a:rPr lang="ru-RU" sz="15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транскрипт)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Утвердить перезачёт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143000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8288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учебный план (ИУП)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143000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100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57F166E-0CD7-0789-ABA1-0985EEACCD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530017"/>
              </p:ext>
            </p:extLst>
          </p:nvPr>
        </p:nvGraphicFramePr>
        <p:xfrm>
          <a:off x="1087857" y="690814"/>
          <a:ext cx="6615112" cy="516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12399269" imgH="10190743" progId="Word.Document.12">
                  <p:embed/>
                </p:oleObj>
              </mc:Choice>
              <mc:Fallback>
                <p:oleObj name="Document" r:id="rId3" imgW="12399269" imgH="1019074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7857" y="690814"/>
                        <a:ext cx="6615112" cy="516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hape 0">
            <a:extLst>
              <a:ext uri="{FF2B5EF4-FFF2-40B4-BE49-F238E27FC236}">
                <a16:creationId xmlns:a16="http://schemas.microsoft.com/office/drawing/2014/main" id="{D2886A02-8D3C-C234-F3CC-95E5E576459E}"/>
              </a:ext>
            </a:extLst>
          </p:cNvPr>
          <p:cNvSpPr/>
          <p:nvPr/>
        </p:nvSpPr>
        <p:spPr>
          <a:xfrm>
            <a:off x="0" y="5852160"/>
            <a:ext cx="12188952" cy="1005840"/>
          </a:xfrm>
          <a:prstGeom prst="rect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A8B37C-3E0E-7E26-1AB7-0B4DC08BCD2D}"/>
              </a:ext>
            </a:extLst>
          </p:cNvPr>
          <p:cNvSpPr txBox="1"/>
          <p:nvPr/>
        </p:nvSpPr>
        <p:spPr>
          <a:xfrm>
            <a:off x="235069" y="122094"/>
            <a:ext cx="10789489" cy="527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задаваемые вопросы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 ли зарубежный университет грант или стипендию?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Нет. Финансирование обучения возможно за счёт республиканского гранта, который обычно предоставляется на осенний семестр.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работать во время обучения?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Германии студенты могут работать до 20 часов в неделю.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подать документы сразу в несколько зарубежных вузов?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Да, но если вы получили отказ от первого выбранного вуза, можно подать документы в следующий.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помогает с оформлением визы?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некоторых университетах предусмотрена помощь с визой, например в Малайзии и Южной Корее. В остальных случаях студент самостоятельно обращается в посольство или консульство. Мы предоставим необходимые документы от ДМС.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 ли я путешествовать или остаться в выбранной стране после окончания обучения?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Нет. Согласно приказу, после завершения обучения необходимо сразу вернуться в Казахстан для своевременного предоставления транскрипта и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перезачёта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дисциплин. Несвоевременное предоставление документов может привести к академическим последствиям.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я учусь на определённой образовательной программе, в какой зарубежный вуз мне лучше поехать?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определяется индивидуально. Вы выбираете интересующий вас вуз, после чего мы предоставляем ссылку на доступные дисциплины. Далее совместно с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эдвайзером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формируется индивидуальный учебный план (ИУП).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 ли я подать заявку, если мой GPA ниже 3.0?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Нет. Для участия необходимо иметь GPA выше 3.0. Требования по уровню английского языка также должны быть выполнены.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 ли я отказаться от участия после подачи заявки?</a:t>
            </a:r>
            <a:b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Нет. После номинации в вуз-партнёр отказ не допускается. В случае отказа студент лишается возможности участвовать в программах академической мобильности в дальнейшем.</a:t>
            </a:r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05A31B67-9522-D0B0-2468-FA5184C07248}"/>
              </a:ext>
            </a:extLst>
          </p:cNvPr>
          <p:cNvSpPr/>
          <p:nvPr/>
        </p:nvSpPr>
        <p:spPr>
          <a:xfrm>
            <a:off x="0" y="5852160"/>
            <a:ext cx="12188952" cy="1005840"/>
          </a:xfrm>
          <a:prstGeom prst="rect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832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F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37160"/>
          </a:xfrm>
          <a:prstGeom prst="rect">
            <a:avLst/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822960" y="237744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упусти свой шанс</a:t>
            </a:r>
            <a:endParaRPr lang="en-US" sz="4400" dirty="0"/>
          </a:p>
        </p:txBody>
      </p:sp>
      <p:sp>
        <p:nvSpPr>
          <p:cNvPr id="5" name="Shape 3"/>
          <p:cNvSpPr/>
          <p:nvPr/>
        </p:nvSpPr>
        <p:spPr>
          <a:xfrm>
            <a:off x="822960" y="3914667"/>
            <a:ext cx="5943600" cy="1188720"/>
          </a:xfrm>
          <a:prstGeom prst="roundRect">
            <a:avLst>
              <a:gd name="adj" fmla="val 9231"/>
            </a:avLst>
          </a:prstGeom>
          <a:solidFill>
            <a:srgbClr val="C8175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898873" y="4014734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Департамент по международному сотрудничеству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98873" y="4471934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BE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801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ёдзи">
  <a:themeElements>
    <a:clrScheme name="Сёдзи">
      <a:dk1>
        <a:srgbClr val="131313"/>
      </a:dk1>
      <a:lt1>
        <a:sysClr val="window" lastClr="FFFFFF"/>
      </a:lt1>
      <a:dk2>
        <a:srgbClr val="1D3433"/>
      </a:dk2>
      <a:lt2>
        <a:srgbClr val="F3F2ED"/>
      </a:lt2>
      <a:accent1>
        <a:srgbClr val="7C5C3E"/>
      </a:accent1>
      <a:accent2>
        <a:srgbClr val="B8A189"/>
      </a:accent2>
      <a:accent3>
        <a:srgbClr val="A1A696"/>
      </a:accent3>
      <a:accent4>
        <a:srgbClr val="566868"/>
      </a:accent4>
      <a:accent5>
        <a:srgbClr val="786F50"/>
      </a:accent5>
      <a:accent6>
        <a:srgbClr val="A9A375"/>
      </a:accent6>
      <a:hlink>
        <a:srgbClr val="B1785F"/>
      </a:hlink>
      <a:folHlink>
        <a:srgbClr val="6C7F7F"/>
      </a:folHlink>
    </a:clrScheme>
    <a:fontScheme name="Custom 35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oji" id="{FC7F6458-703E-4B19-BAF9-E88A9B02521B}" vid="{6FBA4037-BA28-4926-BD89-6C54034403A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1608</TotalTime>
  <Words>1138</Words>
  <Application>Microsoft Office PowerPoint</Application>
  <PresentationFormat>Широкоэкранный</PresentationFormat>
  <Paragraphs>162</Paragraphs>
  <Slides>12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Aptos Light</vt:lpstr>
      <vt:lpstr>Arial</vt:lpstr>
      <vt:lpstr>Calibri</vt:lpstr>
      <vt:lpstr>Times New Roman</vt:lpstr>
      <vt:lpstr>Walbaum Display</vt:lpstr>
      <vt:lpstr>Сёдзи</vt:lpstr>
      <vt:lpstr>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Zhanel Omarova</cp:lastModifiedBy>
  <cp:revision>7</cp:revision>
  <dcterms:created xsi:type="dcterms:W3CDTF">2026-09-17T09:28:57Z</dcterms:created>
  <dcterms:modified xsi:type="dcterms:W3CDTF">2026-10-20T12:14:20Z</dcterms:modified>
</cp:coreProperties>
</file>