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94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AE2FB7-1F3D-450C-A9A9-3F5337491EB5}">
          <p14:sldIdLst>
            <p14:sldId id="296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94"/>
          </p14:sldIdLst>
        </p14:section>
        <p14:section name="Раздел без заголовка" id="{B69CCA61-EE0F-4B66-975E-FA3E774626A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65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1E4CCBC3-7FB3-4A3F-97E8-F41951CEBF97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398827E0-D747-4699-8A4C-E0DDB0470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9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4E413-1FB8-4751-9D23-140E68FECE6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6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7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9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9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7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0433-36F9-4F3E-86D9-B522FB95845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8D09-C2CB-49CE-9DD9-D84ECACE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pf-otbasy.k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27776F8-B782-4BDB-BF44-EF114B33FA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93" r="68571" b="26615"/>
          <a:stretch/>
        </p:blipFill>
        <p:spPr>
          <a:xfrm>
            <a:off x="910864" y="-159963"/>
            <a:ext cx="2750454" cy="2728992"/>
          </a:xfrm>
          <a:prstGeom prst="rect">
            <a:avLst/>
          </a:prstGeom>
        </p:spPr>
      </p:pic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id="{A01FBB75-7938-44FE-87FA-AC83C70EBC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3128" y="183951"/>
            <a:ext cx="6925297" cy="3529220"/>
          </a:xfrm>
          <a:prstGeom prst="bentConnector3">
            <a:avLst>
              <a:gd name="adj1" fmla="val 50000"/>
            </a:avLst>
          </a:prstGeom>
          <a:ln w="76200">
            <a:solidFill>
              <a:srgbClr val="EF6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38FDC7E-3A47-4FBE-83BB-24C722AB4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93" r="68571" b="26615"/>
          <a:stretch/>
        </p:blipFill>
        <p:spPr>
          <a:xfrm>
            <a:off x="1081317" y="2303814"/>
            <a:ext cx="2750454" cy="27289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910440-0B8A-4367-B60A-5044D1EA5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740229" y="2888343"/>
            <a:ext cx="1741714" cy="17997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F0DA54-A36B-4437-8E4A-13EAC0F3BF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4762" r="67619" b="14286"/>
          <a:stretch/>
        </p:blipFill>
        <p:spPr>
          <a:xfrm>
            <a:off x="2481943" y="4441371"/>
            <a:ext cx="1465944" cy="14369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DACAB7A-23F4-4891-8F83-8B996AF2E4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10582" r="58214" b="62963"/>
          <a:stretch/>
        </p:blipFill>
        <p:spPr>
          <a:xfrm>
            <a:off x="3321216" y="5024591"/>
            <a:ext cx="1915886" cy="181428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87391C7-DAE9-47D3-8387-10AB29661C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8413" r="71429" b="48148"/>
          <a:stretch/>
        </p:blipFill>
        <p:spPr>
          <a:xfrm>
            <a:off x="1219201" y="1262743"/>
            <a:ext cx="2264229" cy="229325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51DCC77-F81B-4C73-9CD9-692F7A6718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8413" r="71429" b="48148"/>
          <a:stretch/>
        </p:blipFill>
        <p:spPr>
          <a:xfrm>
            <a:off x="1074057" y="1262743"/>
            <a:ext cx="2409372" cy="229325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CE9EC58-E5A5-40D6-900A-EE871152BD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10582" r="58214" b="62963"/>
          <a:stretch/>
        </p:blipFill>
        <p:spPr>
          <a:xfrm>
            <a:off x="3298175" y="636449"/>
            <a:ext cx="1915886" cy="18142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F5428E86-92F3-48DD-8C72-4D69FCF920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4762" r="67619" b="14286"/>
          <a:stretch/>
        </p:blipFill>
        <p:spPr>
          <a:xfrm>
            <a:off x="-7257" y="3853543"/>
            <a:ext cx="1465944" cy="143691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09F9337-8741-47CD-B45E-5FFFF6D92D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4762" r="67619" b="14286"/>
          <a:stretch/>
        </p:blipFill>
        <p:spPr>
          <a:xfrm>
            <a:off x="3862349" y="2495022"/>
            <a:ext cx="1465944" cy="143691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9817A39-56FA-487F-A99F-B62E1D8C9A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4762" r="67619" b="14286"/>
          <a:stretch/>
        </p:blipFill>
        <p:spPr>
          <a:xfrm>
            <a:off x="1217341" y="113802"/>
            <a:ext cx="1465944" cy="143691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9063CA68-87CB-48CA-80EB-0DF61ED19E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4762" r="67619" b="14286"/>
          <a:stretch/>
        </p:blipFill>
        <p:spPr>
          <a:xfrm>
            <a:off x="161988" y="5037715"/>
            <a:ext cx="1965657" cy="192673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894FAA7-15B5-4AE5-8D0E-E19AAB1CE1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10582" r="58214" b="62963"/>
          <a:stretch/>
        </p:blipFill>
        <p:spPr>
          <a:xfrm>
            <a:off x="1294599" y="4474323"/>
            <a:ext cx="1199035" cy="113545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74965FF-3FEC-4E97-BDB2-E2DBC1D6920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10582" r="58214" b="62963"/>
          <a:stretch/>
        </p:blipFill>
        <p:spPr>
          <a:xfrm>
            <a:off x="2653446" y="3236687"/>
            <a:ext cx="946097" cy="89592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8CE3147E-1370-40DF-B649-31BA2F9109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10582" r="58214" b="62963"/>
          <a:stretch/>
        </p:blipFill>
        <p:spPr>
          <a:xfrm>
            <a:off x="-132610" y="1955468"/>
            <a:ext cx="1915886" cy="181428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1F142DE8-D964-46B3-B433-386A64D76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3280761" y="3683984"/>
            <a:ext cx="1297361" cy="134060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E67AF497-3B50-472D-9BF2-DE7A3710AF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4063002" y="-112698"/>
            <a:ext cx="1297361" cy="13406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4029D2A5-9EC0-45CB-8F19-E511CC39D3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639595" y="1029184"/>
            <a:ext cx="1166471" cy="120535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0342F0EF-62C1-4C7E-A11B-03796A581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2416631" y="381330"/>
            <a:ext cx="1109342" cy="114632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E9E16AB-E4B9-4DF6-A827-452AEBE4019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2061849" y="5385075"/>
            <a:ext cx="818207" cy="8454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DC2A5CAE-42FF-42AA-9E35-5A4F671294C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2084652" y="3954961"/>
            <a:ext cx="818207" cy="84548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55DDC0F-8EDD-4BE4-B1E1-27AEE5DE5E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2116" r="79643" b="31640"/>
          <a:stretch/>
        </p:blipFill>
        <p:spPr>
          <a:xfrm>
            <a:off x="3240313" y="2450735"/>
            <a:ext cx="718459" cy="742408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52ACCBB6-ED49-494A-ADEE-69B03EE6093C}"/>
              </a:ext>
            </a:extLst>
          </p:cNvPr>
          <p:cNvSpPr/>
          <p:nvPr/>
        </p:nvSpPr>
        <p:spPr>
          <a:xfrm>
            <a:off x="6502400" y="2745287"/>
            <a:ext cx="5384801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8182"/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9B90839-473A-4FC1-ADF6-7C50A81778F5}"/>
              </a:ext>
            </a:extLst>
          </p:cNvPr>
          <p:cNvSpPr/>
          <p:nvPr/>
        </p:nvSpPr>
        <p:spPr>
          <a:xfrm>
            <a:off x="7430323" y="3365718"/>
            <a:ext cx="3528953" cy="63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8182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CA482E-70C4-492B-8C9B-96ED7ABF9DCB}"/>
              </a:ext>
            </a:extLst>
          </p:cNvPr>
          <p:cNvSpPr txBox="1"/>
          <p:nvPr/>
        </p:nvSpPr>
        <p:spPr>
          <a:xfrm rot="10800000" flipV="1">
            <a:off x="5244639" y="2686371"/>
            <a:ext cx="6909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Проект - Национальный фонд детям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Образовательный депозит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Акыл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1016" y="244137"/>
            <a:ext cx="5299849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750" dirty="0">
                <a:solidFill>
                  <a:schemeClr val="bg2">
                    <a:lumMod val="2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ОТБАСЫ БАНК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0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4784" y="925048"/>
            <a:ext cx="5882640" cy="2868295"/>
            <a:chOff x="144784" y="925048"/>
            <a:chExt cx="5882640" cy="2868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4" y="925048"/>
              <a:ext cx="5882630" cy="28681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544" y="932687"/>
              <a:ext cx="5794375" cy="2788920"/>
            </a:xfrm>
            <a:custGeom>
              <a:avLst/>
              <a:gdLst/>
              <a:ahLst/>
              <a:cxnLst/>
              <a:rect l="l" t="t" r="r" b="b"/>
              <a:pathLst>
                <a:path w="5794375" h="2788920">
                  <a:moveTo>
                    <a:pt x="5794248" y="0"/>
                  </a:moveTo>
                  <a:lnTo>
                    <a:pt x="0" y="0"/>
                  </a:lnTo>
                  <a:lnTo>
                    <a:pt x="0" y="2788920"/>
                  </a:lnTo>
                  <a:lnTo>
                    <a:pt x="5794248" y="2788920"/>
                  </a:lnTo>
                  <a:lnTo>
                    <a:pt x="5794248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0416" y="1005839"/>
              <a:ext cx="1740535" cy="398145"/>
            </a:xfrm>
            <a:custGeom>
              <a:avLst/>
              <a:gdLst/>
              <a:ahLst/>
              <a:cxnLst/>
              <a:rect l="l" t="t" r="r" b="b"/>
              <a:pathLst>
                <a:path w="1740535" h="398144">
                  <a:moveTo>
                    <a:pt x="1674114" y="0"/>
                  </a:moveTo>
                  <a:lnTo>
                    <a:pt x="66294" y="0"/>
                  </a:lnTo>
                  <a:lnTo>
                    <a:pt x="40488" y="5214"/>
                  </a:lnTo>
                  <a:lnTo>
                    <a:pt x="19416" y="19431"/>
                  </a:lnTo>
                  <a:lnTo>
                    <a:pt x="5209" y="40505"/>
                  </a:lnTo>
                  <a:lnTo>
                    <a:pt x="0" y="66294"/>
                  </a:lnTo>
                  <a:lnTo>
                    <a:pt x="0" y="331470"/>
                  </a:lnTo>
                  <a:lnTo>
                    <a:pt x="5209" y="357258"/>
                  </a:lnTo>
                  <a:lnTo>
                    <a:pt x="19416" y="378333"/>
                  </a:lnTo>
                  <a:lnTo>
                    <a:pt x="40488" y="392549"/>
                  </a:lnTo>
                  <a:lnTo>
                    <a:pt x="66294" y="397763"/>
                  </a:lnTo>
                  <a:lnTo>
                    <a:pt x="1674114" y="397763"/>
                  </a:lnTo>
                  <a:lnTo>
                    <a:pt x="1699902" y="392549"/>
                  </a:lnTo>
                  <a:lnTo>
                    <a:pt x="1720977" y="378333"/>
                  </a:lnTo>
                  <a:lnTo>
                    <a:pt x="1735193" y="357258"/>
                  </a:lnTo>
                  <a:lnTo>
                    <a:pt x="1740408" y="331470"/>
                  </a:lnTo>
                  <a:lnTo>
                    <a:pt x="1740408" y="66294"/>
                  </a:lnTo>
                  <a:lnTo>
                    <a:pt x="1735193" y="40505"/>
                  </a:lnTo>
                  <a:lnTo>
                    <a:pt x="1720977" y="19430"/>
                  </a:lnTo>
                  <a:lnTo>
                    <a:pt x="1699902" y="5214"/>
                  </a:lnTo>
                  <a:lnTo>
                    <a:pt x="1674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4697" y="973074"/>
            <a:ext cx="9055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" marR="5080" indent="-6096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9999"/>
                </a:solidFill>
                <a:latin typeface="Microsoft Sans Serif"/>
                <a:cs typeface="Microsoft Sans Serif"/>
              </a:rPr>
              <a:t>Стоимость обучения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81783" y="909847"/>
            <a:ext cx="9839325" cy="2883535"/>
            <a:chOff x="2081783" y="909847"/>
            <a:chExt cx="9839325" cy="28835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092" y="909847"/>
              <a:ext cx="5882630" cy="28833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1784" y="917447"/>
              <a:ext cx="9767570" cy="2804160"/>
            </a:xfrm>
            <a:custGeom>
              <a:avLst/>
              <a:gdLst/>
              <a:ahLst/>
              <a:cxnLst/>
              <a:rect l="l" t="t" r="r" b="b"/>
              <a:pathLst>
                <a:path w="9767570" h="2804160">
                  <a:moveTo>
                    <a:pt x="1905000" y="154686"/>
                  </a:moveTo>
                  <a:lnTo>
                    <a:pt x="1899780" y="128905"/>
                  </a:lnTo>
                  <a:lnTo>
                    <a:pt x="1885569" y="107823"/>
                  </a:lnTo>
                  <a:lnTo>
                    <a:pt x="1864487" y="93611"/>
                  </a:lnTo>
                  <a:lnTo>
                    <a:pt x="1838706" y="88392"/>
                  </a:lnTo>
                  <a:lnTo>
                    <a:pt x="66294" y="88392"/>
                  </a:lnTo>
                  <a:lnTo>
                    <a:pt x="40500" y="93611"/>
                  </a:lnTo>
                  <a:lnTo>
                    <a:pt x="19431" y="107823"/>
                  </a:lnTo>
                  <a:lnTo>
                    <a:pt x="5207" y="128905"/>
                  </a:lnTo>
                  <a:lnTo>
                    <a:pt x="0" y="154686"/>
                  </a:lnTo>
                  <a:lnTo>
                    <a:pt x="0" y="419862"/>
                  </a:lnTo>
                  <a:lnTo>
                    <a:pt x="5207" y="445655"/>
                  </a:lnTo>
                  <a:lnTo>
                    <a:pt x="19431" y="466725"/>
                  </a:lnTo>
                  <a:lnTo>
                    <a:pt x="40500" y="480949"/>
                  </a:lnTo>
                  <a:lnTo>
                    <a:pt x="66294" y="486156"/>
                  </a:lnTo>
                  <a:lnTo>
                    <a:pt x="1838706" y="486156"/>
                  </a:lnTo>
                  <a:lnTo>
                    <a:pt x="1864487" y="480949"/>
                  </a:lnTo>
                  <a:lnTo>
                    <a:pt x="1885569" y="466725"/>
                  </a:lnTo>
                  <a:lnTo>
                    <a:pt x="1899780" y="445655"/>
                  </a:lnTo>
                  <a:lnTo>
                    <a:pt x="1905000" y="419862"/>
                  </a:lnTo>
                  <a:lnTo>
                    <a:pt x="1905000" y="154686"/>
                  </a:lnTo>
                  <a:close/>
                </a:path>
                <a:path w="9767570" h="2804160">
                  <a:moveTo>
                    <a:pt x="9767316" y="0"/>
                  </a:moveTo>
                  <a:lnTo>
                    <a:pt x="3973068" y="0"/>
                  </a:lnTo>
                  <a:lnTo>
                    <a:pt x="3973068" y="2804160"/>
                  </a:lnTo>
                  <a:lnTo>
                    <a:pt x="9767316" y="2804160"/>
                  </a:lnTo>
                  <a:lnTo>
                    <a:pt x="9767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24151" y="973074"/>
            <a:ext cx="16319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185" marR="5080" indent="-838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Средняя</a:t>
            </a:r>
            <a:r>
              <a:rPr sz="1400" spc="-6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9999"/>
                </a:solidFill>
                <a:latin typeface="Microsoft Sans Serif"/>
                <a:cs typeface="Microsoft Sans Serif"/>
              </a:rPr>
              <a:t>стоимость 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за</a:t>
            </a:r>
            <a:r>
              <a:rPr sz="1400" spc="-5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1</a:t>
            </a:r>
            <a:r>
              <a:rPr sz="1400" spc="-35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9999"/>
                </a:solidFill>
                <a:latin typeface="Microsoft Sans Serif"/>
                <a:cs typeface="Microsoft Sans Serif"/>
              </a:rPr>
              <a:t>год</a:t>
            </a:r>
            <a:r>
              <a:rPr sz="1400" spc="-4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9999"/>
                </a:solidFill>
                <a:latin typeface="Microsoft Sans Serif"/>
                <a:cs typeface="Microsoft Sans Serif"/>
              </a:rPr>
              <a:t>обучения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47744" y="1005839"/>
            <a:ext cx="1849120" cy="398145"/>
          </a:xfrm>
          <a:custGeom>
            <a:avLst/>
            <a:gdLst/>
            <a:ahLst/>
            <a:cxnLst/>
            <a:rect l="l" t="t" r="r" b="b"/>
            <a:pathLst>
              <a:path w="1849120" h="398144">
                <a:moveTo>
                  <a:pt x="1782317" y="0"/>
                </a:moveTo>
                <a:lnTo>
                  <a:pt x="66293" y="0"/>
                </a:lnTo>
                <a:lnTo>
                  <a:pt x="40505" y="5214"/>
                </a:lnTo>
                <a:lnTo>
                  <a:pt x="19430" y="19431"/>
                </a:lnTo>
                <a:lnTo>
                  <a:pt x="5214" y="40505"/>
                </a:lnTo>
                <a:lnTo>
                  <a:pt x="0" y="66294"/>
                </a:lnTo>
                <a:lnTo>
                  <a:pt x="0" y="331470"/>
                </a:lnTo>
                <a:lnTo>
                  <a:pt x="5214" y="357258"/>
                </a:lnTo>
                <a:lnTo>
                  <a:pt x="19430" y="378333"/>
                </a:lnTo>
                <a:lnTo>
                  <a:pt x="40505" y="392549"/>
                </a:lnTo>
                <a:lnTo>
                  <a:pt x="66293" y="397763"/>
                </a:lnTo>
                <a:lnTo>
                  <a:pt x="1782317" y="397763"/>
                </a:lnTo>
                <a:lnTo>
                  <a:pt x="1808106" y="392549"/>
                </a:lnTo>
                <a:lnTo>
                  <a:pt x="1829180" y="378333"/>
                </a:lnTo>
                <a:lnTo>
                  <a:pt x="1843397" y="357258"/>
                </a:lnTo>
                <a:lnTo>
                  <a:pt x="1848611" y="331470"/>
                </a:lnTo>
                <a:lnTo>
                  <a:pt x="1848611" y="66294"/>
                </a:lnTo>
                <a:lnTo>
                  <a:pt x="1843397" y="40505"/>
                </a:lnTo>
                <a:lnTo>
                  <a:pt x="1829180" y="19430"/>
                </a:lnTo>
                <a:lnTo>
                  <a:pt x="1808106" y="5214"/>
                </a:lnTo>
                <a:lnTo>
                  <a:pt x="1782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62933" y="973074"/>
            <a:ext cx="16363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5080" indent="-1898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Средняя</a:t>
            </a:r>
            <a:r>
              <a:rPr sz="1400" spc="-6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9999"/>
                </a:solidFill>
                <a:latin typeface="Microsoft Sans Serif"/>
                <a:cs typeface="Microsoft Sans Serif"/>
              </a:rPr>
              <a:t>стоимость 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за</a:t>
            </a:r>
            <a:r>
              <a:rPr sz="1400" spc="-5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весь</a:t>
            </a:r>
            <a:r>
              <a:rPr sz="1400" spc="-5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9999"/>
                </a:solidFill>
                <a:latin typeface="Microsoft Sans Serif"/>
                <a:cs typeface="Microsoft Sans Serif"/>
              </a:rPr>
              <a:t>период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0604" y="1476755"/>
            <a:ext cx="5636260" cy="2162810"/>
            <a:chOff x="260604" y="1476755"/>
            <a:chExt cx="5636260" cy="2162810"/>
          </a:xfrm>
        </p:grpSpPr>
        <p:sp>
          <p:nvSpPr>
            <p:cNvPr id="15" name="object 15"/>
            <p:cNvSpPr/>
            <p:nvPr/>
          </p:nvSpPr>
          <p:spPr>
            <a:xfrm>
              <a:off x="260604" y="1476755"/>
              <a:ext cx="5636260" cy="2162810"/>
            </a:xfrm>
            <a:custGeom>
              <a:avLst/>
              <a:gdLst/>
              <a:ahLst/>
              <a:cxnLst/>
              <a:rect l="l" t="t" r="r" b="b"/>
              <a:pathLst>
                <a:path w="5636260" h="2162810">
                  <a:moveTo>
                    <a:pt x="5635752" y="0"/>
                  </a:moveTo>
                  <a:lnTo>
                    <a:pt x="0" y="0"/>
                  </a:lnTo>
                  <a:lnTo>
                    <a:pt x="0" y="2162556"/>
                  </a:lnTo>
                  <a:lnTo>
                    <a:pt x="5635752" y="2162556"/>
                  </a:lnTo>
                  <a:lnTo>
                    <a:pt x="5635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0416" y="1545335"/>
              <a:ext cx="1740535" cy="398145"/>
            </a:xfrm>
            <a:custGeom>
              <a:avLst/>
              <a:gdLst/>
              <a:ahLst/>
              <a:cxnLst/>
              <a:rect l="l" t="t" r="r" b="b"/>
              <a:pathLst>
                <a:path w="1740535" h="398144">
                  <a:moveTo>
                    <a:pt x="1674114" y="0"/>
                  </a:moveTo>
                  <a:lnTo>
                    <a:pt x="66294" y="0"/>
                  </a:lnTo>
                  <a:lnTo>
                    <a:pt x="40488" y="5214"/>
                  </a:lnTo>
                  <a:lnTo>
                    <a:pt x="19416" y="19430"/>
                  </a:lnTo>
                  <a:lnTo>
                    <a:pt x="5209" y="40505"/>
                  </a:lnTo>
                  <a:lnTo>
                    <a:pt x="0" y="66293"/>
                  </a:lnTo>
                  <a:lnTo>
                    <a:pt x="0" y="331469"/>
                  </a:lnTo>
                  <a:lnTo>
                    <a:pt x="5209" y="357258"/>
                  </a:lnTo>
                  <a:lnTo>
                    <a:pt x="19416" y="378333"/>
                  </a:lnTo>
                  <a:lnTo>
                    <a:pt x="40488" y="392549"/>
                  </a:lnTo>
                  <a:lnTo>
                    <a:pt x="66294" y="397763"/>
                  </a:lnTo>
                  <a:lnTo>
                    <a:pt x="1674114" y="397763"/>
                  </a:lnTo>
                  <a:lnTo>
                    <a:pt x="1699902" y="392549"/>
                  </a:lnTo>
                  <a:lnTo>
                    <a:pt x="1720977" y="378333"/>
                  </a:lnTo>
                  <a:lnTo>
                    <a:pt x="1735193" y="357258"/>
                  </a:lnTo>
                  <a:lnTo>
                    <a:pt x="1740408" y="331469"/>
                  </a:lnTo>
                  <a:lnTo>
                    <a:pt x="1740408" y="66293"/>
                  </a:lnTo>
                  <a:lnTo>
                    <a:pt x="1735193" y="40505"/>
                  </a:lnTo>
                  <a:lnTo>
                    <a:pt x="1720977" y="19430"/>
                  </a:lnTo>
                  <a:lnTo>
                    <a:pt x="1699902" y="5214"/>
                  </a:lnTo>
                  <a:lnTo>
                    <a:pt x="1674114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5241" y="1619503"/>
            <a:ext cx="1343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Самое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дорогое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0415" y="2061972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4">
                <a:moveTo>
                  <a:pt x="1674114" y="0"/>
                </a:moveTo>
                <a:lnTo>
                  <a:pt x="66294" y="0"/>
                </a:lnTo>
                <a:lnTo>
                  <a:pt x="40488" y="5214"/>
                </a:lnTo>
                <a:lnTo>
                  <a:pt x="19416" y="19430"/>
                </a:lnTo>
                <a:lnTo>
                  <a:pt x="5209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09" y="357258"/>
                </a:lnTo>
                <a:lnTo>
                  <a:pt x="19416" y="378333"/>
                </a:lnTo>
                <a:lnTo>
                  <a:pt x="40488" y="392549"/>
                </a:lnTo>
                <a:lnTo>
                  <a:pt x="66294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2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5469" y="2135505"/>
            <a:ext cx="744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Дорогое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0415" y="2577083"/>
            <a:ext cx="1740535" cy="399415"/>
          </a:xfrm>
          <a:custGeom>
            <a:avLst/>
            <a:gdLst/>
            <a:ahLst/>
            <a:cxnLst/>
            <a:rect l="l" t="t" r="r" b="b"/>
            <a:pathLst>
              <a:path w="1740535" h="399414">
                <a:moveTo>
                  <a:pt x="1673860" y="0"/>
                </a:moveTo>
                <a:lnTo>
                  <a:pt x="66548" y="0"/>
                </a:lnTo>
                <a:lnTo>
                  <a:pt x="40644" y="5236"/>
                </a:lnTo>
                <a:lnTo>
                  <a:pt x="19491" y="19510"/>
                </a:lnTo>
                <a:lnTo>
                  <a:pt x="5229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29" y="358622"/>
                </a:lnTo>
                <a:lnTo>
                  <a:pt x="19491" y="379777"/>
                </a:lnTo>
                <a:lnTo>
                  <a:pt x="40644" y="394051"/>
                </a:lnTo>
                <a:lnTo>
                  <a:pt x="66548" y="399288"/>
                </a:lnTo>
                <a:lnTo>
                  <a:pt x="1673860" y="399288"/>
                </a:lnTo>
                <a:lnTo>
                  <a:pt x="1699742" y="394051"/>
                </a:lnTo>
                <a:lnTo>
                  <a:pt x="1720897" y="379777"/>
                </a:lnTo>
                <a:lnTo>
                  <a:pt x="1735171" y="358622"/>
                </a:lnTo>
                <a:lnTo>
                  <a:pt x="1740408" y="332739"/>
                </a:lnTo>
                <a:lnTo>
                  <a:pt x="1740408" y="66548"/>
                </a:lnTo>
                <a:lnTo>
                  <a:pt x="1735171" y="40665"/>
                </a:lnTo>
                <a:lnTo>
                  <a:pt x="1720897" y="19510"/>
                </a:lnTo>
                <a:lnTo>
                  <a:pt x="1699742" y="5236"/>
                </a:lnTo>
                <a:lnTo>
                  <a:pt x="167386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3277" y="2651887"/>
            <a:ext cx="767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Среднее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0415" y="3108960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5">
                <a:moveTo>
                  <a:pt x="1674114" y="0"/>
                </a:moveTo>
                <a:lnTo>
                  <a:pt x="66294" y="0"/>
                </a:lnTo>
                <a:lnTo>
                  <a:pt x="40488" y="5214"/>
                </a:lnTo>
                <a:lnTo>
                  <a:pt x="19416" y="19430"/>
                </a:lnTo>
                <a:lnTo>
                  <a:pt x="5209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09" y="357258"/>
                </a:lnTo>
                <a:lnTo>
                  <a:pt x="19416" y="378333"/>
                </a:lnTo>
                <a:lnTo>
                  <a:pt x="40488" y="392549"/>
                </a:lnTo>
                <a:lnTo>
                  <a:pt x="66294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2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05" y="3182874"/>
            <a:ext cx="1005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дорогое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64079" y="1545336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4">
                <a:moveTo>
                  <a:pt x="1674114" y="0"/>
                </a:moveTo>
                <a:lnTo>
                  <a:pt x="66293" y="0"/>
                </a:lnTo>
                <a:lnTo>
                  <a:pt x="40505" y="5214"/>
                </a:lnTo>
                <a:lnTo>
                  <a:pt x="19431" y="19430"/>
                </a:lnTo>
                <a:lnTo>
                  <a:pt x="5214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3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3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40457" y="1619503"/>
            <a:ext cx="802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366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667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64079" y="2061972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4">
                <a:moveTo>
                  <a:pt x="1674114" y="0"/>
                </a:moveTo>
                <a:lnTo>
                  <a:pt x="66293" y="0"/>
                </a:lnTo>
                <a:lnTo>
                  <a:pt x="40505" y="5214"/>
                </a:lnTo>
                <a:lnTo>
                  <a:pt x="19431" y="19430"/>
                </a:lnTo>
                <a:lnTo>
                  <a:pt x="5214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3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2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40457" y="2135505"/>
            <a:ext cx="802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680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64079" y="2577083"/>
            <a:ext cx="1740535" cy="399415"/>
          </a:xfrm>
          <a:custGeom>
            <a:avLst/>
            <a:gdLst/>
            <a:ahLst/>
            <a:cxnLst/>
            <a:rect l="l" t="t" r="r" b="b"/>
            <a:pathLst>
              <a:path w="1740535" h="399414">
                <a:moveTo>
                  <a:pt x="1673859" y="0"/>
                </a:moveTo>
                <a:lnTo>
                  <a:pt x="66547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7" y="399288"/>
                </a:lnTo>
                <a:lnTo>
                  <a:pt x="1673859" y="399288"/>
                </a:lnTo>
                <a:lnTo>
                  <a:pt x="1699742" y="394051"/>
                </a:lnTo>
                <a:lnTo>
                  <a:pt x="1720897" y="379777"/>
                </a:lnTo>
                <a:lnTo>
                  <a:pt x="1735171" y="358622"/>
                </a:lnTo>
                <a:lnTo>
                  <a:pt x="1740408" y="332739"/>
                </a:lnTo>
                <a:lnTo>
                  <a:pt x="1740408" y="66548"/>
                </a:lnTo>
                <a:lnTo>
                  <a:pt x="1735171" y="40665"/>
                </a:lnTo>
                <a:lnTo>
                  <a:pt x="1720897" y="19510"/>
                </a:lnTo>
                <a:lnTo>
                  <a:pt x="1699742" y="5236"/>
                </a:lnTo>
                <a:lnTo>
                  <a:pt x="167385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40457" y="2651887"/>
            <a:ext cx="802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64079" y="3108960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5">
                <a:moveTo>
                  <a:pt x="1674114" y="0"/>
                </a:moveTo>
                <a:lnTo>
                  <a:pt x="66293" y="0"/>
                </a:lnTo>
                <a:lnTo>
                  <a:pt x="40505" y="5214"/>
                </a:lnTo>
                <a:lnTo>
                  <a:pt x="19431" y="19430"/>
                </a:lnTo>
                <a:lnTo>
                  <a:pt x="5214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3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2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13608" y="3182874"/>
            <a:ext cx="6546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680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69079" y="1545336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4">
                <a:moveTo>
                  <a:pt x="1674114" y="0"/>
                </a:moveTo>
                <a:lnTo>
                  <a:pt x="66294" y="0"/>
                </a:lnTo>
                <a:lnTo>
                  <a:pt x="40505" y="5214"/>
                </a:lnTo>
                <a:lnTo>
                  <a:pt x="19430" y="19430"/>
                </a:lnTo>
                <a:lnTo>
                  <a:pt x="5214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4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3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96053" y="1619503"/>
            <a:ext cx="900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21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466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667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69079" y="2061972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4">
                <a:moveTo>
                  <a:pt x="1674114" y="0"/>
                </a:moveTo>
                <a:lnTo>
                  <a:pt x="66294" y="0"/>
                </a:lnTo>
                <a:lnTo>
                  <a:pt x="40505" y="5214"/>
                </a:lnTo>
                <a:lnTo>
                  <a:pt x="19430" y="19430"/>
                </a:lnTo>
                <a:lnTo>
                  <a:pt x="5214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4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2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44821" y="2135505"/>
            <a:ext cx="802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720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69079" y="2577083"/>
            <a:ext cx="1740535" cy="399415"/>
          </a:xfrm>
          <a:custGeom>
            <a:avLst/>
            <a:gdLst/>
            <a:ahLst/>
            <a:cxnLst/>
            <a:rect l="l" t="t" r="r" b="b"/>
            <a:pathLst>
              <a:path w="1740535" h="399414">
                <a:moveTo>
                  <a:pt x="167386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1673860" y="399288"/>
                </a:lnTo>
                <a:lnTo>
                  <a:pt x="1699742" y="394051"/>
                </a:lnTo>
                <a:lnTo>
                  <a:pt x="1720897" y="379777"/>
                </a:lnTo>
                <a:lnTo>
                  <a:pt x="1735171" y="358622"/>
                </a:lnTo>
                <a:lnTo>
                  <a:pt x="1740408" y="332739"/>
                </a:lnTo>
                <a:lnTo>
                  <a:pt x="1740408" y="66548"/>
                </a:lnTo>
                <a:lnTo>
                  <a:pt x="1735171" y="40665"/>
                </a:lnTo>
                <a:lnTo>
                  <a:pt x="1720897" y="19510"/>
                </a:lnTo>
                <a:lnTo>
                  <a:pt x="1699742" y="5236"/>
                </a:lnTo>
                <a:lnTo>
                  <a:pt x="167386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544821" y="2651887"/>
            <a:ext cx="802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69079" y="3108960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5" h="398145">
                <a:moveTo>
                  <a:pt x="1674114" y="0"/>
                </a:moveTo>
                <a:lnTo>
                  <a:pt x="66294" y="0"/>
                </a:lnTo>
                <a:lnTo>
                  <a:pt x="40505" y="5214"/>
                </a:lnTo>
                <a:lnTo>
                  <a:pt x="19430" y="19430"/>
                </a:lnTo>
                <a:lnTo>
                  <a:pt x="5214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4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2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44821" y="3182874"/>
            <a:ext cx="802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720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60008" y="1005839"/>
            <a:ext cx="5591810" cy="398145"/>
          </a:xfrm>
          <a:custGeom>
            <a:avLst/>
            <a:gdLst/>
            <a:ahLst/>
            <a:cxnLst/>
            <a:rect l="l" t="t" r="r" b="b"/>
            <a:pathLst>
              <a:path w="5591809" h="398144">
                <a:moveTo>
                  <a:pt x="1798320" y="66294"/>
                </a:moveTo>
                <a:lnTo>
                  <a:pt x="1793100" y="40513"/>
                </a:lnTo>
                <a:lnTo>
                  <a:pt x="1778876" y="19431"/>
                </a:lnTo>
                <a:lnTo>
                  <a:pt x="1757807" y="5219"/>
                </a:lnTo>
                <a:lnTo>
                  <a:pt x="1732026" y="0"/>
                </a:lnTo>
                <a:lnTo>
                  <a:pt x="66294" y="0"/>
                </a:lnTo>
                <a:lnTo>
                  <a:pt x="40500" y="5219"/>
                </a:lnTo>
                <a:lnTo>
                  <a:pt x="19431" y="19431"/>
                </a:lnTo>
                <a:lnTo>
                  <a:pt x="5207" y="40513"/>
                </a:lnTo>
                <a:lnTo>
                  <a:pt x="0" y="66294"/>
                </a:lnTo>
                <a:lnTo>
                  <a:pt x="0" y="331470"/>
                </a:lnTo>
                <a:lnTo>
                  <a:pt x="5207" y="357263"/>
                </a:lnTo>
                <a:lnTo>
                  <a:pt x="19431" y="378333"/>
                </a:lnTo>
                <a:lnTo>
                  <a:pt x="40500" y="392557"/>
                </a:lnTo>
                <a:lnTo>
                  <a:pt x="66294" y="397764"/>
                </a:lnTo>
                <a:lnTo>
                  <a:pt x="1732026" y="397764"/>
                </a:lnTo>
                <a:lnTo>
                  <a:pt x="1757807" y="392557"/>
                </a:lnTo>
                <a:lnTo>
                  <a:pt x="1778889" y="378333"/>
                </a:lnTo>
                <a:lnTo>
                  <a:pt x="1793100" y="357263"/>
                </a:lnTo>
                <a:lnTo>
                  <a:pt x="1798320" y="331470"/>
                </a:lnTo>
                <a:lnTo>
                  <a:pt x="1798320" y="66294"/>
                </a:lnTo>
                <a:close/>
              </a:path>
              <a:path w="5591809" h="398144">
                <a:moveTo>
                  <a:pt x="3694176" y="66294"/>
                </a:moveTo>
                <a:lnTo>
                  <a:pt x="3688956" y="40513"/>
                </a:lnTo>
                <a:lnTo>
                  <a:pt x="3674745" y="19431"/>
                </a:lnTo>
                <a:lnTo>
                  <a:pt x="3653663" y="5219"/>
                </a:lnTo>
                <a:lnTo>
                  <a:pt x="3627882" y="0"/>
                </a:lnTo>
                <a:lnTo>
                  <a:pt x="1962150" y="0"/>
                </a:lnTo>
                <a:lnTo>
                  <a:pt x="1936356" y="5219"/>
                </a:lnTo>
                <a:lnTo>
                  <a:pt x="1915287" y="19431"/>
                </a:lnTo>
                <a:lnTo>
                  <a:pt x="1901063" y="40513"/>
                </a:lnTo>
                <a:lnTo>
                  <a:pt x="1895856" y="66294"/>
                </a:lnTo>
                <a:lnTo>
                  <a:pt x="1895856" y="331470"/>
                </a:lnTo>
                <a:lnTo>
                  <a:pt x="1901063" y="357263"/>
                </a:lnTo>
                <a:lnTo>
                  <a:pt x="1915287" y="378333"/>
                </a:lnTo>
                <a:lnTo>
                  <a:pt x="1936356" y="392557"/>
                </a:lnTo>
                <a:lnTo>
                  <a:pt x="1962150" y="397764"/>
                </a:lnTo>
                <a:lnTo>
                  <a:pt x="3627882" y="397764"/>
                </a:lnTo>
                <a:lnTo>
                  <a:pt x="3653663" y="392557"/>
                </a:lnTo>
                <a:lnTo>
                  <a:pt x="3674745" y="378333"/>
                </a:lnTo>
                <a:lnTo>
                  <a:pt x="3688956" y="357263"/>
                </a:lnTo>
                <a:lnTo>
                  <a:pt x="3694176" y="331470"/>
                </a:lnTo>
                <a:lnTo>
                  <a:pt x="3694176" y="66294"/>
                </a:lnTo>
                <a:close/>
              </a:path>
              <a:path w="5591809" h="398144">
                <a:moveTo>
                  <a:pt x="5591556" y="66294"/>
                </a:moveTo>
                <a:lnTo>
                  <a:pt x="5586336" y="40513"/>
                </a:lnTo>
                <a:lnTo>
                  <a:pt x="5572125" y="19431"/>
                </a:lnTo>
                <a:lnTo>
                  <a:pt x="5551043" y="5219"/>
                </a:lnTo>
                <a:lnTo>
                  <a:pt x="5525262" y="0"/>
                </a:lnTo>
                <a:lnTo>
                  <a:pt x="3859530" y="0"/>
                </a:lnTo>
                <a:lnTo>
                  <a:pt x="3833736" y="5219"/>
                </a:lnTo>
                <a:lnTo>
                  <a:pt x="3812667" y="19431"/>
                </a:lnTo>
                <a:lnTo>
                  <a:pt x="3798443" y="40513"/>
                </a:lnTo>
                <a:lnTo>
                  <a:pt x="3793236" y="66294"/>
                </a:lnTo>
                <a:lnTo>
                  <a:pt x="3793236" y="331470"/>
                </a:lnTo>
                <a:lnTo>
                  <a:pt x="3798443" y="357263"/>
                </a:lnTo>
                <a:lnTo>
                  <a:pt x="3812667" y="378333"/>
                </a:lnTo>
                <a:lnTo>
                  <a:pt x="3833736" y="392557"/>
                </a:lnTo>
                <a:lnTo>
                  <a:pt x="3859530" y="397764"/>
                </a:lnTo>
                <a:lnTo>
                  <a:pt x="5525262" y="397764"/>
                </a:lnTo>
                <a:lnTo>
                  <a:pt x="5551043" y="392557"/>
                </a:lnTo>
                <a:lnTo>
                  <a:pt x="5572125" y="378333"/>
                </a:lnTo>
                <a:lnTo>
                  <a:pt x="5586336" y="357263"/>
                </a:lnTo>
                <a:lnTo>
                  <a:pt x="5591556" y="331470"/>
                </a:lnTo>
                <a:lnTo>
                  <a:pt x="5591556" y="66294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54852" y="917447"/>
            <a:ext cx="5794375" cy="280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tabLst>
                <a:tab pos="2113280" algn="l"/>
                <a:tab pos="405892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Накопление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17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Накопление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Накопление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18859" y="1476755"/>
            <a:ext cx="5676900" cy="2162810"/>
            <a:chOff x="6118859" y="1476755"/>
            <a:chExt cx="5676900" cy="2162810"/>
          </a:xfrm>
        </p:grpSpPr>
        <p:sp>
          <p:nvSpPr>
            <p:cNvPr id="43" name="object 43"/>
            <p:cNvSpPr/>
            <p:nvPr/>
          </p:nvSpPr>
          <p:spPr>
            <a:xfrm>
              <a:off x="6118859" y="1476755"/>
              <a:ext cx="5676900" cy="2162810"/>
            </a:xfrm>
            <a:custGeom>
              <a:avLst/>
              <a:gdLst/>
              <a:ahLst/>
              <a:cxnLst/>
              <a:rect l="l" t="t" r="r" b="b"/>
              <a:pathLst>
                <a:path w="5676900" h="2162810">
                  <a:moveTo>
                    <a:pt x="5676899" y="0"/>
                  </a:moveTo>
                  <a:lnTo>
                    <a:pt x="0" y="0"/>
                  </a:lnTo>
                  <a:lnTo>
                    <a:pt x="0" y="2162556"/>
                  </a:lnTo>
                  <a:lnTo>
                    <a:pt x="5676899" y="2162556"/>
                  </a:lnTo>
                  <a:lnTo>
                    <a:pt x="567689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88964" y="1545335"/>
              <a:ext cx="1740535" cy="914400"/>
            </a:xfrm>
            <a:custGeom>
              <a:avLst/>
              <a:gdLst/>
              <a:ahLst/>
              <a:cxnLst/>
              <a:rect l="l" t="t" r="r" b="b"/>
              <a:pathLst>
                <a:path w="1740534" h="914400">
                  <a:moveTo>
                    <a:pt x="1740408" y="582930"/>
                  </a:moveTo>
                  <a:lnTo>
                    <a:pt x="1735188" y="557149"/>
                  </a:lnTo>
                  <a:lnTo>
                    <a:pt x="1720964" y="536067"/>
                  </a:lnTo>
                  <a:lnTo>
                    <a:pt x="1699895" y="521855"/>
                  </a:lnTo>
                  <a:lnTo>
                    <a:pt x="1674114" y="516636"/>
                  </a:lnTo>
                  <a:lnTo>
                    <a:pt x="66294" y="516636"/>
                  </a:lnTo>
                  <a:lnTo>
                    <a:pt x="40500" y="521855"/>
                  </a:lnTo>
                  <a:lnTo>
                    <a:pt x="19418" y="536067"/>
                  </a:lnTo>
                  <a:lnTo>
                    <a:pt x="5207" y="557149"/>
                  </a:lnTo>
                  <a:lnTo>
                    <a:pt x="0" y="582930"/>
                  </a:lnTo>
                  <a:lnTo>
                    <a:pt x="0" y="848106"/>
                  </a:lnTo>
                  <a:lnTo>
                    <a:pt x="5207" y="873899"/>
                  </a:lnTo>
                  <a:lnTo>
                    <a:pt x="19431" y="894981"/>
                  </a:lnTo>
                  <a:lnTo>
                    <a:pt x="40500" y="909193"/>
                  </a:lnTo>
                  <a:lnTo>
                    <a:pt x="66294" y="914400"/>
                  </a:lnTo>
                  <a:lnTo>
                    <a:pt x="1674114" y="914400"/>
                  </a:lnTo>
                  <a:lnTo>
                    <a:pt x="1699895" y="909193"/>
                  </a:lnTo>
                  <a:lnTo>
                    <a:pt x="1720977" y="894969"/>
                  </a:lnTo>
                  <a:lnTo>
                    <a:pt x="1735188" y="873899"/>
                  </a:lnTo>
                  <a:lnTo>
                    <a:pt x="1740408" y="848106"/>
                  </a:lnTo>
                  <a:lnTo>
                    <a:pt x="1740408" y="582930"/>
                  </a:lnTo>
                  <a:close/>
                </a:path>
                <a:path w="1740534" h="914400">
                  <a:moveTo>
                    <a:pt x="1740408" y="66294"/>
                  </a:moveTo>
                  <a:lnTo>
                    <a:pt x="1735188" y="40513"/>
                  </a:lnTo>
                  <a:lnTo>
                    <a:pt x="1720964" y="19431"/>
                  </a:lnTo>
                  <a:lnTo>
                    <a:pt x="1699895" y="5219"/>
                  </a:lnTo>
                  <a:lnTo>
                    <a:pt x="1674114" y="0"/>
                  </a:lnTo>
                  <a:lnTo>
                    <a:pt x="66294" y="0"/>
                  </a:lnTo>
                  <a:lnTo>
                    <a:pt x="40500" y="5219"/>
                  </a:lnTo>
                  <a:lnTo>
                    <a:pt x="19418" y="19431"/>
                  </a:lnTo>
                  <a:lnTo>
                    <a:pt x="5207" y="40513"/>
                  </a:lnTo>
                  <a:lnTo>
                    <a:pt x="0" y="66294"/>
                  </a:lnTo>
                  <a:lnTo>
                    <a:pt x="0" y="331470"/>
                  </a:lnTo>
                  <a:lnTo>
                    <a:pt x="5207" y="357263"/>
                  </a:lnTo>
                  <a:lnTo>
                    <a:pt x="19431" y="378333"/>
                  </a:lnTo>
                  <a:lnTo>
                    <a:pt x="40500" y="392557"/>
                  </a:lnTo>
                  <a:lnTo>
                    <a:pt x="66294" y="397764"/>
                  </a:lnTo>
                  <a:lnTo>
                    <a:pt x="1674114" y="397764"/>
                  </a:lnTo>
                  <a:lnTo>
                    <a:pt x="1699895" y="392557"/>
                  </a:lnTo>
                  <a:lnTo>
                    <a:pt x="1720977" y="378333"/>
                  </a:lnTo>
                  <a:lnTo>
                    <a:pt x="1735188" y="357263"/>
                  </a:lnTo>
                  <a:lnTo>
                    <a:pt x="1740408" y="331470"/>
                  </a:lnTo>
                  <a:lnTo>
                    <a:pt x="1740408" y="66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837553" y="2135505"/>
            <a:ext cx="458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9</a:t>
            </a:r>
            <a:r>
              <a:rPr sz="1400" spc="1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188964" y="2577083"/>
            <a:ext cx="1740535" cy="399415"/>
          </a:xfrm>
          <a:custGeom>
            <a:avLst/>
            <a:gdLst/>
            <a:ahLst/>
            <a:cxnLst/>
            <a:rect l="l" t="t" r="r" b="b"/>
            <a:pathLst>
              <a:path w="1740534" h="399414">
                <a:moveTo>
                  <a:pt x="167386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1673860" y="399288"/>
                </a:lnTo>
                <a:lnTo>
                  <a:pt x="1699742" y="394051"/>
                </a:lnTo>
                <a:lnTo>
                  <a:pt x="1720897" y="379777"/>
                </a:lnTo>
                <a:lnTo>
                  <a:pt x="1735171" y="358622"/>
                </a:lnTo>
                <a:lnTo>
                  <a:pt x="1740408" y="332739"/>
                </a:lnTo>
                <a:lnTo>
                  <a:pt x="1740408" y="66548"/>
                </a:lnTo>
                <a:lnTo>
                  <a:pt x="1735171" y="40665"/>
                </a:lnTo>
                <a:lnTo>
                  <a:pt x="1720897" y="19510"/>
                </a:lnTo>
                <a:lnTo>
                  <a:pt x="1699742" y="5236"/>
                </a:lnTo>
                <a:lnTo>
                  <a:pt x="167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837553" y="2651887"/>
            <a:ext cx="458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5</a:t>
            </a:r>
            <a:r>
              <a:rPr sz="1400" spc="1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500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188964" y="1545335"/>
            <a:ext cx="3665220" cy="1953895"/>
          </a:xfrm>
          <a:custGeom>
            <a:avLst/>
            <a:gdLst/>
            <a:ahLst/>
            <a:cxnLst/>
            <a:rect l="l" t="t" r="r" b="b"/>
            <a:pathLst>
              <a:path w="3665220" h="1953895">
                <a:moveTo>
                  <a:pt x="1740408" y="1622298"/>
                </a:moveTo>
                <a:lnTo>
                  <a:pt x="1735188" y="1596517"/>
                </a:lnTo>
                <a:lnTo>
                  <a:pt x="1720964" y="1575435"/>
                </a:lnTo>
                <a:lnTo>
                  <a:pt x="1699895" y="1561223"/>
                </a:lnTo>
                <a:lnTo>
                  <a:pt x="1674114" y="1556004"/>
                </a:lnTo>
                <a:lnTo>
                  <a:pt x="66294" y="1556004"/>
                </a:lnTo>
                <a:lnTo>
                  <a:pt x="40500" y="1561223"/>
                </a:lnTo>
                <a:lnTo>
                  <a:pt x="19418" y="1575435"/>
                </a:lnTo>
                <a:lnTo>
                  <a:pt x="5207" y="1596517"/>
                </a:lnTo>
                <a:lnTo>
                  <a:pt x="0" y="1622298"/>
                </a:lnTo>
                <a:lnTo>
                  <a:pt x="0" y="1887474"/>
                </a:lnTo>
                <a:lnTo>
                  <a:pt x="5207" y="1913267"/>
                </a:lnTo>
                <a:lnTo>
                  <a:pt x="19431" y="1934337"/>
                </a:lnTo>
                <a:lnTo>
                  <a:pt x="40500" y="1948561"/>
                </a:lnTo>
                <a:lnTo>
                  <a:pt x="66294" y="1953768"/>
                </a:lnTo>
                <a:lnTo>
                  <a:pt x="1674114" y="1953768"/>
                </a:lnTo>
                <a:lnTo>
                  <a:pt x="1699895" y="1948561"/>
                </a:lnTo>
                <a:lnTo>
                  <a:pt x="1720977" y="1934337"/>
                </a:lnTo>
                <a:lnTo>
                  <a:pt x="1735188" y="1913267"/>
                </a:lnTo>
                <a:lnTo>
                  <a:pt x="1740408" y="1887474"/>
                </a:lnTo>
                <a:lnTo>
                  <a:pt x="1740408" y="1622298"/>
                </a:lnTo>
                <a:close/>
              </a:path>
              <a:path w="3665220" h="1953895">
                <a:moveTo>
                  <a:pt x="3665220" y="582930"/>
                </a:moveTo>
                <a:lnTo>
                  <a:pt x="3660000" y="557149"/>
                </a:lnTo>
                <a:lnTo>
                  <a:pt x="3645789" y="536067"/>
                </a:lnTo>
                <a:lnTo>
                  <a:pt x="3624707" y="521855"/>
                </a:lnTo>
                <a:lnTo>
                  <a:pt x="3598926" y="516636"/>
                </a:lnTo>
                <a:lnTo>
                  <a:pt x="1991106" y="516636"/>
                </a:lnTo>
                <a:lnTo>
                  <a:pt x="1965312" y="521855"/>
                </a:lnTo>
                <a:lnTo>
                  <a:pt x="1944243" y="536067"/>
                </a:lnTo>
                <a:lnTo>
                  <a:pt x="1930019" y="557149"/>
                </a:lnTo>
                <a:lnTo>
                  <a:pt x="1924812" y="582930"/>
                </a:lnTo>
                <a:lnTo>
                  <a:pt x="1924812" y="848106"/>
                </a:lnTo>
                <a:lnTo>
                  <a:pt x="1930019" y="873899"/>
                </a:lnTo>
                <a:lnTo>
                  <a:pt x="1944243" y="894981"/>
                </a:lnTo>
                <a:lnTo>
                  <a:pt x="1965312" y="909193"/>
                </a:lnTo>
                <a:lnTo>
                  <a:pt x="1991106" y="914400"/>
                </a:lnTo>
                <a:lnTo>
                  <a:pt x="3598926" y="914400"/>
                </a:lnTo>
                <a:lnTo>
                  <a:pt x="3624707" y="909193"/>
                </a:lnTo>
                <a:lnTo>
                  <a:pt x="3645789" y="894969"/>
                </a:lnTo>
                <a:lnTo>
                  <a:pt x="3660000" y="873899"/>
                </a:lnTo>
                <a:lnTo>
                  <a:pt x="3665220" y="848106"/>
                </a:lnTo>
                <a:lnTo>
                  <a:pt x="3665220" y="582930"/>
                </a:lnTo>
                <a:close/>
              </a:path>
              <a:path w="3665220" h="1953895">
                <a:moveTo>
                  <a:pt x="3665220" y="66294"/>
                </a:moveTo>
                <a:lnTo>
                  <a:pt x="3660000" y="40513"/>
                </a:lnTo>
                <a:lnTo>
                  <a:pt x="3645789" y="19431"/>
                </a:lnTo>
                <a:lnTo>
                  <a:pt x="3624707" y="5219"/>
                </a:lnTo>
                <a:lnTo>
                  <a:pt x="3598926" y="0"/>
                </a:lnTo>
                <a:lnTo>
                  <a:pt x="1991106" y="0"/>
                </a:lnTo>
                <a:lnTo>
                  <a:pt x="1965312" y="5219"/>
                </a:lnTo>
                <a:lnTo>
                  <a:pt x="1944243" y="19431"/>
                </a:lnTo>
                <a:lnTo>
                  <a:pt x="1930019" y="40513"/>
                </a:lnTo>
                <a:lnTo>
                  <a:pt x="1924812" y="66294"/>
                </a:lnTo>
                <a:lnTo>
                  <a:pt x="1924812" y="331470"/>
                </a:lnTo>
                <a:lnTo>
                  <a:pt x="1930019" y="357263"/>
                </a:lnTo>
                <a:lnTo>
                  <a:pt x="1944243" y="378333"/>
                </a:lnTo>
                <a:lnTo>
                  <a:pt x="1965312" y="392557"/>
                </a:lnTo>
                <a:lnTo>
                  <a:pt x="1991106" y="397764"/>
                </a:lnTo>
                <a:lnTo>
                  <a:pt x="3598926" y="397764"/>
                </a:lnTo>
                <a:lnTo>
                  <a:pt x="3624707" y="392557"/>
                </a:lnTo>
                <a:lnTo>
                  <a:pt x="3645789" y="378333"/>
                </a:lnTo>
                <a:lnTo>
                  <a:pt x="3660000" y="357263"/>
                </a:lnTo>
                <a:lnTo>
                  <a:pt x="3665220" y="331470"/>
                </a:lnTo>
                <a:lnTo>
                  <a:pt x="3665220" y="66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714485" y="2135505"/>
            <a:ext cx="556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18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500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113776" y="2577083"/>
            <a:ext cx="1740535" cy="399415"/>
          </a:xfrm>
          <a:custGeom>
            <a:avLst/>
            <a:gdLst/>
            <a:ahLst/>
            <a:cxnLst/>
            <a:rect l="l" t="t" r="r" b="b"/>
            <a:pathLst>
              <a:path w="1740534" h="399414">
                <a:moveTo>
                  <a:pt x="1673859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1673859" y="399288"/>
                </a:lnTo>
                <a:lnTo>
                  <a:pt x="1699742" y="394051"/>
                </a:lnTo>
                <a:lnTo>
                  <a:pt x="1720897" y="379777"/>
                </a:lnTo>
                <a:lnTo>
                  <a:pt x="1735171" y="358622"/>
                </a:lnTo>
                <a:lnTo>
                  <a:pt x="1740407" y="332739"/>
                </a:lnTo>
                <a:lnTo>
                  <a:pt x="1740407" y="66548"/>
                </a:lnTo>
                <a:lnTo>
                  <a:pt x="1735171" y="40665"/>
                </a:lnTo>
                <a:lnTo>
                  <a:pt x="1720897" y="19510"/>
                </a:lnTo>
                <a:lnTo>
                  <a:pt x="1699742" y="5236"/>
                </a:lnTo>
                <a:lnTo>
                  <a:pt x="1673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720581" y="2651887"/>
            <a:ext cx="5441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9999"/>
                </a:solidFill>
                <a:latin typeface="Microsoft Sans Serif"/>
                <a:cs typeface="Microsoft Sans Serif"/>
              </a:rPr>
              <a:t>11</a:t>
            </a:r>
            <a:r>
              <a:rPr sz="1400" spc="-8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113776" y="1545335"/>
            <a:ext cx="3637915" cy="1953895"/>
          </a:xfrm>
          <a:custGeom>
            <a:avLst/>
            <a:gdLst/>
            <a:ahLst/>
            <a:cxnLst/>
            <a:rect l="l" t="t" r="r" b="b"/>
            <a:pathLst>
              <a:path w="3637915" h="1953895">
                <a:moveTo>
                  <a:pt x="1740408" y="1622298"/>
                </a:moveTo>
                <a:lnTo>
                  <a:pt x="1735188" y="1596517"/>
                </a:lnTo>
                <a:lnTo>
                  <a:pt x="1720977" y="1575435"/>
                </a:lnTo>
                <a:lnTo>
                  <a:pt x="1699895" y="1561223"/>
                </a:lnTo>
                <a:lnTo>
                  <a:pt x="1674114" y="1556004"/>
                </a:lnTo>
                <a:lnTo>
                  <a:pt x="66294" y="1556004"/>
                </a:lnTo>
                <a:lnTo>
                  <a:pt x="40500" y="1561223"/>
                </a:lnTo>
                <a:lnTo>
                  <a:pt x="19431" y="1575435"/>
                </a:lnTo>
                <a:lnTo>
                  <a:pt x="5207" y="1596517"/>
                </a:lnTo>
                <a:lnTo>
                  <a:pt x="0" y="1622298"/>
                </a:lnTo>
                <a:lnTo>
                  <a:pt x="0" y="1887474"/>
                </a:lnTo>
                <a:lnTo>
                  <a:pt x="5207" y="1913267"/>
                </a:lnTo>
                <a:lnTo>
                  <a:pt x="19431" y="1934337"/>
                </a:lnTo>
                <a:lnTo>
                  <a:pt x="40500" y="1948561"/>
                </a:lnTo>
                <a:lnTo>
                  <a:pt x="66294" y="1953768"/>
                </a:lnTo>
                <a:lnTo>
                  <a:pt x="1674114" y="1953768"/>
                </a:lnTo>
                <a:lnTo>
                  <a:pt x="1699895" y="1948561"/>
                </a:lnTo>
                <a:lnTo>
                  <a:pt x="1720977" y="1934337"/>
                </a:lnTo>
                <a:lnTo>
                  <a:pt x="1735188" y="1913267"/>
                </a:lnTo>
                <a:lnTo>
                  <a:pt x="1740408" y="1887474"/>
                </a:lnTo>
                <a:lnTo>
                  <a:pt x="1740408" y="1622298"/>
                </a:lnTo>
                <a:close/>
              </a:path>
              <a:path w="3637915" h="1953895">
                <a:moveTo>
                  <a:pt x="3637788" y="66294"/>
                </a:moveTo>
                <a:lnTo>
                  <a:pt x="3632568" y="40513"/>
                </a:lnTo>
                <a:lnTo>
                  <a:pt x="3618357" y="19431"/>
                </a:lnTo>
                <a:lnTo>
                  <a:pt x="3597275" y="5219"/>
                </a:lnTo>
                <a:lnTo>
                  <a:pt x="3571494" y="0"/>
                </a:lnTo>
                <a:lnTo>
                  <a:pt x="1963674" y="0"/>
                </a:lnTo>
                <a:lnTo>
                  <a:pt x="1937880" y="5219"/>
                </a:lnTo>
                <a:lnTo>
                  <a:pt x="1916811" y="19431"/>
                </a:lnTo>
                <a:lnTo>
                  <a:pt x="1902587" y="40513"/>
                </a:lnTo>
                <a:lnTo>
                  <a:pt x="1897380" y="66294"/>
                </a:lnTo>
                <a:lnTo>
                  <a:pt x="1897380" y="331470"/>
                </a:lnTo>
                <a:lnTo>
                  <a:pt x="1902587" y="357263"/>
                </a:lnTo>
                <a:lnTo>
                  <a:pt x="1916811" y="378333"/>
                </a:lnTo>
                <a:lnTo>
                  <a:pt x="1937880" y="392557"/>
                </a:lnTo>
                <a:lnTo>
                  <a:pt x="1963674" y="397764"/>
                </a:lnTo>
                <a:lnTo>
                  <a:pt x="3571494" y="397764"/>
                </a:lnTo>
                <a:lnTo>
                  <a:pt x="3597275" y="392557"/>
                </a:lnTo>
                <a:lnTo>
                  <a:pt x="3618357" y="378333"/>
                </a:lnTo>
                <a:lnTo>
                  <a:pt x="3632568" y="357263"/>
                </a:lnTo>
                <a:lnTo>
                  <a:pt x="3637788" y="331470"/>
                </a:lnTo>
                <a:lnTo>
                  <a:pt x="3637788" y="66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788784" y="1619503"/>
            <a:ext cx="4427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925320" algn="l"/>
                <a:tab pos="3771900" algn="l"/>
              </a:tabLst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28</a:t>
            </a:r>
            <a:r>
              <a:rPr sz="1400" spc="-5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500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	59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000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	146</a:t>
            </a:r>
            <a:r>
              <a:rPr sz="1400" spc="-15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011156" y="2061972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4" h="398144">
                <a:moveTo>
                  <a:pt x="1674114" y="0"/>
                </a:moveTo>
                <a:lnTo>
                  <a:pt x="66294" y="0"/>
                </a:lnTo>
                <a:lnTo>
                  <a:pt x="40505" y="5214"/>
                </a:lnTo>
                <a:lnTo>
                  <a:pt x="19430" y="19430"/>
                </a:lnTo>
                <a:lnTo>
                  <a:pt x="5214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4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2"/>
                </a:lnTo>
                <a:lnTo>
                  <a:pt x="1735193" y="357258"/>
                </a:lnTo>
                <a:lnTo>
                  <a:pt x="1740408" y="331469"/>
                </a:lnTo>
                <a:lnTo>
                  <a:pt x="1740408" y="66293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611357" y="2135505"/>
            <a:ext cx="555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46</a:t>
            </a:r>
            <a:r>
              <a:rPr sz="1400" spc="-5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011156" y="2577083"/>
            <a:ext cx="1740535" cy="399415"/>
          </a:xfrm>
          <a:custGeom>
            <a:avLst/>
            <a:gdLst/>
            <a:ahLst/>
            <a:cxnLst/>
            <a:rect l="l" t="t" r="r" b="b"/>
            <a:pathLst>
              <a:path w="1740534" h="399414">
                <a:moveTo>
                  <a:pt x="167386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1673860" y="399288"/>
                </a:lnTo>
                <a:lnTo>
                  <a:pt x="1699742" y="394051"/>
                </a:lnTo>
                <a:lnTo>
                  <a:pt x="1720897" y="379777"/>
                </a:lnTo>
                <a:lnTo>
                  <a:pt x="1735171" y="358622"/>
                </a:lnTo>
                <a:lnTo>
                  <a:pt x="1740408" y="332739"/>
                </a:lnTo>
                <a:lnTo>
                  <a:pt x="1740408" y="66548"/>
                </a:lnTo>
                <a:lnTo>
                  <a:pt x="1735171" y="40665"/>
                </a:lnTo>
                <a:lnTo>
                  <a:pt x="1720897" y="19510"/>
                </a:lnTo>
                <a:lnTo>
                  <a:pt x="1699742" y="5236"/>
                </a:lnTo>
                <a:lnTo>
                  <a:pt x="167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611357" y="2651887"/>
            <a:ext cx="555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28</a:t>
            </a:r>
            <a:r>
              <a:rPr sz="1400" spc="-5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011156" y="3101339"/>
            <a:ext cx="1740535" cy="398145"/>
          </a:xfrm>
          <a:custGeom>
            <a:avLst/>
            <a:gdLst/>
            <a:ahLst/>
            <a:cxnLst/>
            <a:rect l="l" t="t" r="r" b="b"/>
            <a:pathLst>
              <a:path w="1740534" h="398145">
                <a:moveTo>
                  <a:pt x="1674114" y="0"/>
                </a:moveTo>
                <a:lnTo>
                  <a:pt x="66294" y="0"/>
                </a:lnTo>
                <a:lnTo>
                  <a:pt x="40505" y="5214"/>
                </a:lnTo>
                <a:lnTo>
                  <a:pt x="19430" y="19431"/>
                </a:lnTo>
                <a:lnTo>
                  <a:pt x="5214" y="40505"/>
                </a:lnTo>
                <a:lnTo>
                  <a:pt x="0" y="66294"/>
                </a:lnTo>
                <a:lnTo>
                  <a:pt x="0" y="331470"/>
                </a:lnTo>
                <a:lnTo>
                  <a:pt x="5214" y="357258"/>
                </a:lnTo>
                <a:lnTo>
                  <a:pt x="19431" y="378333"/>
                </a:lnTo>
                <a:lnTo>
                  <a:pt x="40505" y="392549"/>
                </a:lnTo>
                <a:lnTo>
                  <a:pt x="66294" y="397763"/>
                </a:lnTo>
                <a:lnTo>
                  <a:pt x="1674114" y="397763"/>
                </a:lnTo>
                <a:lnTo>
                  <a:pt x="1699902" y="392549"/>
                </a:lnTo>
                <a:lnTo>
                  <a:pt x="1720977" y="378333"/>
                </a:lnTo>
                <a:lnTo>
                  <a:pt x="1735193" y="357258"/>
                </a:lnTo>
                <a:lnTo>
                  <a:pt x="1740408" y="331470"/>
                </a:lnTo>
                <a:lnTo>
                  <a:pt x="1740408" y="66294"/>
                </a:lnTo>
                <a:lnTo>
                  <a:pt x="1735193" y="40505"/>
                </a:lnTo>
                <a:lnTo>
                  <a:pt x="1720977" y="19430"/>
                </a:lnTo>
                <a:lnTo>
                  <a:pt x="1699902" y="5214"/>
                </a:lnTo>
                <a:lnTo>
                  <a:pt x="1674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837553" y="3175254"/>
            <a:ext cx="4329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925320" algn="l"/>
                <a:tab pos="3773170" algn="l"/>
              </a:tabLst>
            </a:pP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3</a:t>
            </a:r>
            <a:r>
              <a:rPr sz="1400" spc="10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500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	7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500</a:t>
            </a:r>
            <a:r>
              <a:rPr sz="1400" dirty="0">
                <a:solidFill>
                  <a:srgbClr val="009999"/>
                </a:solidFill>
                <a:latin typeface="Microsoft Sans Serif"/>
                <a:cs typeface="Microsoft Sans Serif"/>
              </a:rPr>
              <a:t>	19</a:t>
            </a:r>
            <a:r>
              <a:rPr sz="1400" spc="-15" dirty="0">
                <a:solidFill>
                  <a:srgbClr val="0099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9999"/>
                </a:solidFill>
                <a:latin typeface="Microsoft Sans Serif"/>
                <a:cs typeface="Microsoft Sans Serif"/>
              </a:rPr>
              <a:t>000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5636" y="3750564"/>
            <a:ext cx="11794490" cy="562610"/>
            <a:chOff x="135636" y="3750564"/>
            <a:chExt cx="11794490" cy="562610"/>
          </a:xfrm>
        </p:grpSpPr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636" y="3750564"/>
              <a:ext cx="11794236" cy="5151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3776472"/>
              <a:ext cx="11716512" cy="4206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" y="3752088"/>
              <a:ext cx="11283696" cy="560832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11836" y="3829811"/>
            <a:ext cx="11585575" cy="287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75"/>
              </a:spcBef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Чем</a:t>
            </a:r>
            <a:r>
              <a:rPr sz="17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раньше</a:t>
            </a:r>
            <a:r>
              <a:rPr sz="1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начать</a:t>
            </a:r>
            <a:r>
              <a:rPr sz="1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копить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7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вкладе,</a:t>
            </a:r>
            <a:r>
              <a:rPr sz="17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тем</a:t>
            </a:r>
            <a:r>
              <a:rPr sz="1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меньше</a:t>
            </a:r>
            <a:r>
              <a:rPr sz="1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будет</a:t>
            </a:r>
            <a:r>
              <a:rPr sz="1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ежемесячная</a:t>
            </a:r>
            <a:r>
              <a:rPr sz="17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нагрузка</a:t>
            </a:r>
            <a:r>
              <a:rPr sz="17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7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семейный</a:t>
            </a:r>
            <a:r>
              <a:rPr sz="17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бюджет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190334" y="4359909"/>
          <a:ext cx="11647167" cy="201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0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3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Учебные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самой</a:t>
                      </a:r>
                      <a:r>
                        <a:rPr sz="900" b="1" spc="-2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дорогой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стоимостью</a:t>
                      </a:r>
                      <a:r>
                        <a:rPr sz="900" b="1" spc="1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обучения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Учебные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дорогой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стоимостью</a:t>
                      </a:r>
                      <a:r>
                        <a:rPr sz="900" b="1" spc="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обучения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Учебные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со</a:t>
                      </a:r>
                      <a:r>
                        <a:rPr sz="900" b="1" spc="-4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средней</a:t>
                      </a:r>
                      <a:r>
                        <a:rPr sz="900" b="1" spc="-4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стоимостью</a:t>
                      </a:r>
                      <a:r>
                        <a:rPr sz="900" b="1" spc="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обучения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Учебные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994"/>
                        </a:lnSpc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4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дешевой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стоимостью</a:t>
                      </a:r>
                      <a:r>
                        <a:rPr sz="900" b="1" spc="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обучения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Учебное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900" b="1" spc="-4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Учебное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900" b="1" spc="-4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Учебное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900" b="1" spc="-4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Учебное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заведение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900" b="1" spc="-4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Назарбаев</a:t>
                      </a:r>
                      <a:r>
                        <a:rPr sz="900" spc="-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Университет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6260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36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Нархоз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Almau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800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КазНАУ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800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КИМЭП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6260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Университет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им.Демирел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КПУ</a:t>
                      </a:r>
                      <a:r>
                        <a:rPr sz="900" spc="-3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</a:t>
                      </a:r>
                      <a:r>
                        <a:rPr sz="900" spc="-4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Абая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Карагандинский</a:t>
                      </a:r>
                      <a:r>
                        <a:rPr sz="900" spc="-3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универ.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им.Букетова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800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КБТУ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6260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КазНУ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им.Аль-Фараби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88950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Университет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Туран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6095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 marR="194310" indent="-516890">
                        <a:lnSpc>
                          <a:spcPct val="100000"/>
                        </a:lnSpc>
                      </a:pP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КазГос</a:t>
                      </a:r>
                      <a:r>
                        <a:rPr sz="900" spc="-3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женский</a:t>
                      </a:r>
                      <a:r>
                        <a:rPr sz="900" spc="-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педагогический университет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1140" algn="r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800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900" b="1" spc="-3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466</a:t>
                      </a:r>
                      <a:r>
                        <a:rPr sz="900" b="1" spc="-2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667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ЕНУ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Гумилева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КазНТУ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Сатпаева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ВКО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ТУ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Д.</a:t>
                      </a: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Серикбаева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800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210">
                <a:tc rowSpan="5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КНМУ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</a:t>
                      </a:r>
                      <a:r>
                        <a:rPr sz="900" spc="-3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Асфендиярова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88950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КАзУММЯ</a:t>
                      </a:r>
                      <a:r>
                        <a:rPr sz="900" spc="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им.Абылай-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1019"/>
                        </a:lnSpc>
                      </a:pP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Хана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6095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Жетысуский</a:t>
                      </a:r>
                      <a:r>
                        <a:rPr sz="900" spc="-4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ГУ</a:t>
                      </a:r>
                      <a:r>
                        <a:rPr sz="900" spc="-4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</a:t>
                      </a:r>
                      <a:r>
                        <a:rPr sz="900" spc="-3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Жансугурова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1140" algn="r">
                        <a:lnSpc>
                          <a:spcPts val="994"/>
                        </a:lnSpc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720</a:t>
                      </a:r>
                      <a:r>
                        <a:rPr sz="900" b="1" spc="-2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Мед.универ.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Караганды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720</a:t>
                      </a:r>
                      <a:r>
                        <a:rPr sz="900" b="1" spc="-2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68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35"/>
                        </a:spcBef>
                      </a:pPr>
                      <a:r>
                        <a:rPr sz="900" spc="-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Каспийский</a:t>
                      </a:r>
                      <a:r>
                        <a:rPr sz="900" spc="2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ОУ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600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05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35"/>
                        </a:spcBef>
                      </a:pP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Актюб.РУ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им.</a:t>
                      </a:r>
                      <a:r>
                        <a:rPr sz="900" spc="-1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Жубанова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900" spc="-1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009999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05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994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900" b="1" spc="-3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000</a:t>
                      </a:r>
                      <a:r>
                        <a:rPr sz="900" b="1" spc="-2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2" name="object 7"/>
          <p:cNvGrpSpPr/>
          <p:nvPr/>
        </p:nvGrpSpPr>
        <p:grpSpPr>
          <a:xfrm>
            <a:off x="0" y="0"/>
            <a:ext cx="12192000" cy="815340"/>
            <a:chOff x="0" y="0"/>
            <a:chExt cx="12192000" cy="815340"/>
          </a:xfrm>
        </p:grpSpPr>
        <p:sp>
          <p:nvSpPr>
            <p:cNvPr id="73" name="object 8"/>
            <p:cNvSpPr/>
            <p:nvPr/>
          </p:nvSpPr>
          <p:spPr>
            <a:xfrm>
              <a:off x="0" y="0"/>
              <a:ext cx="12192000" cy="815340"/>
            </a:xfrm>
            <a:custGeom>
              <a:avLst/>
              <a:gdLst/>
              <a:ahLst/>
              <a:cxnLst/>
              <a:rect l="l" t="t" r="r" b="b"/>
              <a:pathLst>
                <a:path w="12192000" h="815340">
                  <a:moveTo>
                    <a:pt x="1219200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2192000" y="8153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9235" y="141731"/>
              <a:ext cx="2156460" cy="531876"/>
            </a:xfrm>
            <a:prstGeom prst="rect">
              <a:avLst/>
            </a:prstGeom>
          </p:spPr>
        </p:pic>
      </p:grpSp>
      <p:sp>
        <p:nvSpPr>
          <p:cNvPr id="76" name="object 2"/>
          <p:cNvSpPr txBox="1">
            <a:spLocks/>
          </p:cNvSpPr>
          <p:nvPr/>
        </p:nvSpPr>
        <p:spPr>
          <a:xfrm>
            <a:off x="239674" y="249682"/>
            <a:ext cx="791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Примерный</a:t>
            </a:r>
            <a:r>
              <a:rPr kumimoji="0" lang="ru-RU" sz="1800" b="0" i="0" u="none" strike="noStrike" kern="0" cap="none" spc="-8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расчет</a:t>
            </a:r>
            <a:r>
              <a:rPr kumimoji="0" lang="ru-RU" sz="1800" b="0" i="0" u="none" strike="noStrike" kern="0" cap="none" spc="-65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</a:t>
            </a:r>
            <a:r>
              <a:rPr kumimoji="0" lang="ru-RU" sz="1800" b="0" i="0" u="none" strike="noStrike" kern="0" cap="none" spc="-2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рекомендуемых</a:t>
            </a:r>
            <a:r>
              <a:rPr kumimoji="0" lang="ru-RU" sz="1800" b="0" i="0" u="none" strike="noStrike" kern="0" cap="none" spc="-4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</a:t>
            </a:r>
            <a:r>
              <a:rPr kumimoji="0" lang="ru-RU" sz="1800" b="0" i="0" u="none" strike="noStrike" kern="0" cap="none" spc="-1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дополнительных</a:t>
            </a:r>
            <a:r>
              <a:rPr kumimoji="0" lang="ru-RU" sz="1800" b="0" i="0" u="none" strike="noStrike" kern="0" cap="none" spc="-9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взносов</a:t>
            </a:r>
            <a:r>
              <a:rPr kumimoji="0" lang="ru-RU" sz="1800" b="0" i="0" u="none" strike="noStrike" kern="0" cap="none" spc="-7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во</a:t>
            </a:r>
            <a:r>
              <a:rPr kumimoji="0" lang="ru-RU" sz="1800" b="0" i="0" u="none" strike="noStrike" kern="0" cap="none" spc="-75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</a:t>
            </a:r>
            <a:r>
              <a:rPr kumimoji="0" lang="ru-RU" sz="1800" b="0" i="0" u="none" strike="noStrike" kern="0" cap="none" spc="-1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вклад</a:t>
            </a:r>
            <a:endParaRPr kumimoji="0" lang="ru-RU" sz="1800" b="0" i="0" u="none" strike="noStrike" kern="0" cap="none" spc="-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Sans Serif"/>
              <a:ea typeface="+mj-ea"/>
              <a:cs typeface="Microsoft Sans Serif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620500" y="625783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1312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81966"/>
            <a:ext cx="12216384" cy="951671"/>
            <a:chOff x="-12475" y="0"/>
            <a:chExt cx="7572150" cy="24630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12475" y="0"/>
              <a:ext cx="7572150" cy="16502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-10939" y="1650212"/>
              <a:ext cx="7569078" cy="812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8546" y="136830"/>
            <a:ext cx="6936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Проект – Национальный фонд детям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973" y="6027003"/>
            <a:ext cx="1157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Montserrat" panose="00000500000000000000" pitchFamily="2" charset="-52"/>
                <a:cs typeface="Arial" panose="020B0604020202020204" pitchFamily="34" charset="0"/>
              </a:rPr>
              <a:t>Нормативно-правовые акты</a:t>
            </a:r>
            <a:r>
              <a:rPr lang="ru-RU" sz="800" b="1" dirty="0" smtClean="0">
                <a:latin typeface="Montserrat" panose="00000500000000000000" pitchFamily="2" charset="-52"/>
                <a:cs typeface="Arial" panose="020B0604020202020204" pitchFamily="34" charset="0"/>
              </a:rPr>
              <a:t>:</a:t>
            </a:r>
          </a:p>
          <a:p>
            <a:r>
              <a:rPr lang="ru-RU" sz="800" dirty="0"/>
              <a:t>Правила формирования и учета целевых требований, целевых накоплений и выплат целевых накоплений, а также начисления целевых </a:t>
            </a:r>
            <a:r>
              <a:rPr lang="ru-RU" sz="800" dirty="0" smtClean="0"/>
              <a:t>требований - </a:t>
            </a:r>
            <a:r>
              <a:rPr lang="ru-RU" sz="800" b="1" u="sng" dirty="0" smtClean="0"/>
              <a:t>Министерства </a:t>
            </a:r>
            <a:r>
              <a:rPr lang="ru-RU" sz="800" b="1" u="sng" dirty="0"/>
              <a:t>финансов Республики </a:t>
            </a:r>
            <a:r>
              <a:rPr lang="ru-RU" sz="800" b="1" u="sng" dirty="0" smtClean="0"/>
              <a:t>Казахстан</a:t>
            </a:r>
          </a:p>
          <a:p>
            <a:r>
              <a:rPr lang="ru-RU" sz="800" dirty="0"/>
              <a:t>Правила использования выплат целевых накоплений из единого накопительного пенсионного фонда в целях улучшения жилищных условий в соответствии с законодательством Республики Казахстан </a:t>
            </a:r>
          </a:p>
          <a:p>
            <a:r>
              <a:rPr lang="ru-RU" sz="800" b="1" u="sng" dirty="0" smtClean="0"/>
              <a:t>Министерства </a:t>
            </a:r>
            <a:r>
              <a:rPr lang="ru-RU" sz="800" b="1" u="sng" dirty="0"/>
              <a:t>промышленности и строительства </a:t>
            </a:r>
            <a:endParaRPr lang="ru-RU" sz="800" b="1" u="sng" dirty="0" smtClean="0"/>
          </a:p>
          <a:p>
            <a:r>
              <a:rPr lang="ru-RU" sz="800" dirty="0"/>
              <a:t>Правила использования выплат целевых накоплений из единого накопительного пенсионного фонда в целях оплаты образования в соответствии с законодательством Республики Казахстан </a:t>
            </a:r>
          </a:p>
          <a:p>
            <a:r>
              <a:rPr lang="ru-RU" sz="800" b="1" u="sng" dirty="0" smtClean="0"/>
              <a:t>Министерства </a:t>
            </a:r>
            <a:r>
              <a:rPr lang="ru-RU" sz="800" b="1" u="sng" dirty="0"/>
              <a:t>науки и высшего </a:t>
            </a:r>
            <a:r>
              <a:rPr lang="ru-RU" sz="800" b="1" u="sng" dirty="0" smtClean="0"/>
              <a:t>образования</a:t>
            </a:r>
            <a:endParaRPr lang="ru-RU" sz="800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2405"/>
              </p:ext>
            </p:extLst>
          </p:nvPr>
        </p:nvGraphicFramePr>
        <p:xfrm>
          <a:off x="580973" y="809893"/>
          <a:ext cx="1072101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46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Цели на </a:t>
                      </a:r>
                      <a:r>
                        <a:rPr lang="ru-RU" sz="1600" b="1" dirty="0" smtClean="0"/>
                        <a:t>улучшения жилищных условий:</a:t>
                      </a:r>
                      <a:endParaRPr lang="ru-RU" sz="1600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Цели оплаты образования: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9999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9999"/>
                          </a:solidFill>
                        </a:rPr>
                        <a:t>Окончательный расчет (без оформления ипотечного жилищного займа) </a:t>
                      </a:r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9999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образовательных услуг организации образования, расположенных на территории Республики Казахстан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6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Внесения первоначального взноса для получения ипотечного займа 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9999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образовательных услуг организаций образования за пределами Республики Казахстан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6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Пополнения вклада в жилищные строительные сбережения 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9999"/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образовательного накопительного вклада, по договору об образовательном накопительном вкладе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46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Частичного или полного погашения задолженности по ипотечному жилищному займу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9999"/>
                          </a:solidFill>
                        </a:rPr>
                        <a:t>4</a:t>
                      </a:r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в виде страховой премии (страхового взноса) по договору образовательного накопительного страхования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46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Приобретения </a:t>
                      </a:r>
                      <a:r>
                        <a:rPr lang="kk-KZ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жилого имущества </a:t>
                      </a:r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финансирования исламским банком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9999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Частичное или полное погашения задолженности по образовательному кредиту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46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Оплаты по договорам долгосрочной аренды </a:t>
                      </a:r>
                      <a:r>
                        <a:rPr lang="kk-KZ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жилого имущества </a:t>
                      </a:r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с правом выкупа, приватизации, рассрочки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2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9999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Строительства индивидуального жилого дома </a:t>
                      </a:r>
                      <a:endParaRPr lang="ru-RU" sz="1600" kern="1200" dirty="0">
                        <a:solidFill>
                          <a:srgbClr val="0099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620500" y="625783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78522"/>
            <a:ext cx="12192000" cy="101567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5824" y="210402"/>
            <a:ext cx="53944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прохождения заявки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6" y="1273275"/>
            <a:ext cx="6354138" cy="49625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66280" y="21040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подачи заявки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366" y="1419440"/>
            <a:ext cx="50949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Авторизация на платформе </a:t>
            </a:r>
            <a:r>
              <a:rPr lang="en-US" sz="1600" dirty="0">
                <a:solidFill>
                  <a:srgbClr val="009999"/>
                </a:solidFill>
                <a:latin typeface="Montserrat" panose="00000500000000000000" pitchFamily="2" charset="-52"/>
                <a:hlinkClick r:id="rId3"/>
              </a:rPr>
              <a:t>enpf-otbasy.kz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;</a:t>
            </a:r>
            <a:endParaRPr lang="en-US" sz="1600" dirty="0">
              <a:solidFill>
                <a:srgbClr val="009999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kk-KZ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Выбор цели;</a:t>
            </a:r>
          </a:p>
          <a:p>
            <a:pPr marL="342900" indent="-342900">
              <a:buAutoNum type="arabicPeriod"/>
            </a:pPr>
            <a:r>
              <a:rPr lang="kk-KZ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Подписание заявлений;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Открытие спец. счетов (в случае отсутствия);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Отправка заявки в ЕНПФ;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Рассмотрение заявки ЕНПФ;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26808" y="1050108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Montserrat ExtraBold" panose="00000900000000000000" pitchFamily="2" charset="-52"/>
              </a:rPr>
              <a:t>ПОДАЧА ЗАЯВКИ В ЕНПФ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5576" y="3448329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Montserrat ExtraBold" panose="00000900000000000000" pitchFamily="2" charset="-52"/>
              </a:rPr>
              <a:t>ПЕРЕВОД СРЕДСТВ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366" y="3817661"/>
            <a:ext cx="5595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7</a:t>
            </a:r>
            <a:r>
              <a:rPr lang="ru-RU" sz="2000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. 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Поступление средств из ЕНПФ;</a:t>
            </a:r>
          </a:p>
          <a:p>
            <a:r>
              <a:rPr lang="ru-RU" sz="1600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8. 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Выбор цели:</a:t>
            </a:r>
          </a:p>
          <a:p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    - улучшение жилищных условий; </a:t>
            </a:r>
          </a:p>
          <a:p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    - оплата за обучение;</a:t>
            </a:r>
          </a:p>
          <a:p>
            <a:r>
              <a:rPr lang="ru-RU" sz="1600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9. 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Конвертация средств (за исключением перевода оплаты </a:t>
            </a:r>
          </a:p>
          <a:p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    за обучение за пределами РК);</a:t>
            </a:r>
          </a:p>
          <a:p>
            <a:r>
              <a:rPr lang="ru-RU" sz="1600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10. 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Прикрепление подтверждающих документов;</a:t>
            </a:r>
          </a:p>
          <a:p>
            <a:r>
              <a:rPr lang="ru-RU" sz="1600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11. 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Подписание заявления на перевод;</a:t>
            </a:r>
          </a:p>
          <a:p>
            <a:r>
              <a:rPr lang="ru-RU" sz="1600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12. 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Рассмотрение заявки банком;</a:t>
            </a:r>
          </a:p>
          <a:p>
            <a:r>
              <a:rPr lang="ru-RU" sz="1600" dirty="0" smtClean="0">
                <a:solidFill>
                  <a:srgbClr val="009999"/>
                </a:solidFill>
                <a:latin typeface="Montserrat" panose="00000500000000000000" pitchFamily="2" charset="-52"/>
              </a:rPr>
              <a:t>13. </a:t>
            </a:r>
            <a:r>
              <a:rPr lang="ru-RU" sz="1600" dirty="0">
                <a:solidFill>
                  <a:srgbClr val="009999"/>
                </a:solidFill>
                <a:latin typeface="Montserrat" panose="00000500000000000000" pitchFamily="2" charset="-52"/>
              </a:rPr>
              <a:t>Перевод денег.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20500" y="625783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4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5824" y="210402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заявки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6280" y="21040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подачи заявки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1966"/>
            <a:ext cx="12216384" cy="6376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Образовательный вклад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– </a:t>
            </a:r>
            <a:r>
              <a:rPr lang="ru-RU" b="1" dirty="0" err="1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Акыл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824" y="8480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Что такое "образовательный накопительный </a:t>
            </a:r>
            <a:r>
              <a:rPr lang="ru-RU" dirty="0" err="1"/>
              <a:t>вклад"AQYL</a:t>
            </a:r>
            <a:r>
              <a:rPr lang="ru-RU" dirty="0"/>
              <a:t>"?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488" y="1347603"/>
            <a:ext cx="11533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Деньгина счете вкладчика в банке-участнике, включающие </a:t>
            </a:r>
            <a:r>
              <a:rPr lang="ru-RU" dirty="0" smtClean="0"/>
              <a:t>взносы вкладчика </a:t>
            </a:r>
            <a:r>
              <a:rPr lang="ru-RU" dirty="0"/>
              <a:t>или </a:t>
            </a:r>
            <a:r>
              <a:rPr lang="ru-RU" dirty="0" err="1"/>
              <a:t>вносителей</a:t>
            </a:r>
            <a:r>
              <a:rPr lang="ru-RU" dirty="0"/>
              <a:t>, капитализированные </a:t>
            </a:r>
            <a:r>
              <a:rPr lang="ru-RU" dirty="0" smtClean="0"/>
              <a:t>вознаграждения банка-участника </a:t>
            </a:r>
            <a:r>
              <a:rPr lang="ru-RU" dirty="0"/>
              <a:t>и </a:t>
            </a:r>
            <a:r>
              <a:rPr lang="ru-RU" dirty="0" smtClean="0"/>
              <a:t>премию государства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566" t="39322" r="4939" b="15783"/>
          <a:stretch/>
        </p:blipFill>
        <p:spPr>
          <a:xfrm>
            <a:off x="425824" y="2101755"/>
            <a:ext cx="11600597" cy="44901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33292" y="6330357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50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5824" y="210402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заявки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6280" y="21040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подачи заявки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384" y="65228"/>
            <a:ext cx="12216384" cy="6376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Какие преимущества у образовательного накопительного </a:t>
            </a:r>
            <a:r>
              <a:rPr lang="ru-RU" b="1" dirty="0" err="1"/>
              <a:t>вклада"AQYL</a:t>
            </a:r>
            <a:r>
              <a:rPr lang="ru-RU" b="1" dirty="0"/>
              <a:t>"?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287" t="27704" r="4172" b="14009"/>
          <a:stretch/>
        </p:blipFill>
        <p:spPr>
          <a:xfrm>
            <a:off x="260945" y="1009934"/>
            <a:ext cx="11704735" cy="5720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84705" y="6360871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023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5824" y="210402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заявки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6280" y="21040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подачи заявки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384" y="65228"/>
            <a:ext cx="12216384" cy="6376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Подробно </a:t>
            </a:r>
            <a:r>
              <a:rPr lang="ru-RU" b="1" dirty="0"/>
              <a:t>об образовательном вкладе –общие условия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28" t="26768" r="4343" b="15509"/>
          <a:stretch/>
        </p:blipFill>
        <p:spPr>
          <a:xfrm>
            <a:off x="160679" y="848019"/>
            <a:ext cx="11846257" cy="5773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30050" y="6488668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651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5824" y="210402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заявки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6280" y="21040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подачи заявки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384" y="65228"/>
            <a:ext cx="12216384" cy="6376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</a:t>
            </a:r>
            <a:r>
              <a:rPr lang="ru-RU" b="1" dirty="0"/>
              <a:t>Подробно об образовательном вкладе –условия накопления 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992" t="26085" r="9460" b="15237"/>
          <a:stretch/>
        </p:blipFill>
        <p:spPr>
          <a:xfrm>
            <a:off x="914400" y="724908"/>
            <a:ext cx="10809027" cy="5868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0050" y="640878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8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5824" y="210402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заявки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6280" y="21040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подачи заявки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384" y="65228"/>
            <a:ext cx="12216384" cy="6376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</a:t>
            </a:r>
            <a:r>
              <a:rPr lang="ru-RU" b="1" dirty="0"/>
              <a:t>Подробно о премии государства –условия и размер 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287" t="26358" r="4342" b="14963"/>
          <a:stretch/>
        </p:blipFill>
        <p:spPr>
          <a:xfrm>
            <a:off x="133384" y="724908"/>
            <a:ext cx="11900847" cy="5868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0050" y="643084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3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5824" y="210402"/>
            <a:ext cx="1386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заявки</a:t>
            </a:r>
            <a:endParaRPr lang="ru-RU" sz="2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6280" y="21040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Процесс подачи заявки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384" y="65228"/>
            <a:ext cx="12216384" cy="6376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</a:t>
            </a:r>
            <a:r>
              <a:rPr lang="ru-RU" b="1" dirty="0"/>
              <a:t>Подробно о премии государства –начисление и возврат 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87" t="27176" r="4854" b="14964"/>
          <a:stretch/>
        </p:blipFill>
        <p:spPr>
          <a:xfrm>
            <a:off x="174327" y="848019"/>
            <a:ext cx="11818961" cy="5786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0500" y="625783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5768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8CC216-5355-468B-9109-959027763E5F}:256"/>
  <p:tag name="ISPRING_SLIDE_INDENT_LEVEL" val="0"/>
  <p:tag name="ISPRING_SLIDE_ID_2" val="{4C429A58-2A3B-4131-B63E-79A921D83CED}"/>
  <p:tag name="GENSWF_ADVANCE_TIME" val="0.001"/>
  <p:tag name="ISPRING_CUSTOM_TIMING_US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717</Words>
  <Application>Microsoft Office PowerPoint</Application>
  <PresentationFormat>Широкоэкранный</PresentationFormat>
  <Paragraphs>187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Yu Gothic UI Semibold</vt:lpstr>
      <vt:lpstr>Arial</vt:lpstr>
      <vt:lpstr>Calibri</vt:lpstr>
      <vt:lpstr>Calibri Light</vt:lpstr>
      <vt:lpstr>Lato ExtraBold</vt:lpstr>
      <vt:lpstr>Lato Medium</vt:lpstr>
      <vt:lpstr>Microsoft Sans Serif</vt:lpstr>
      <vt:lpstr>Montserrat</vt:lpstr>
      <vt:lpstr>Montserrat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Даткаева Гульмира Тлеугабыловна</dc:creator>
  <cp:lastModifiedBy>Қабдыұлы Диас</cp:lastModifiedBy>
  <cp:revision>102</cp:revision>
  <cp:lastPrinted>2024-02-15T09:54:48Z</cp:lastPrinted>
  <dcterms:created xsi:type="dcterms:W3CDTF">2024-01-17T03:37:03Z</dcterms:created>
  <dcterms:modified xsi:type="dcterms:W3CDTF">2024-04-05T05:04:26Z</dcterms:modified>
</cp:coreProperties>
</file>